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712" r:id="rId5"/>
  </p:sldMasterIdLst>
  <p:sldIdLst>
    <p:sldId id="257" r:id="rId6"/>
    <p:sldId id="256" r:id="rId7"/>
    <p:sldId id="260" r:id="rId8"/>
    <p:sldId id="259" r:id="rId9"/>
    <p:sldId id="261" r:id="rId10"/>
    <p:sldId id="258" r:id="rId11"/>
    <p:sldId id="26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5FD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67"/>
    <p:restoredTop sz="94677"/>
  </p:normalViewPr>
  <p:slideViewPr>
    <p:cSldViewPr snapToGrid="0">
      <p:cViewPr varScale="1">
        <p:scale>
          <a:sx n="101" d="100"/>
          <a:sy n="101" d="100"/>
        </p:scale>
        <p:origin x="79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63B3D-3972-FD70-B4A1-5F54C0CD0A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9AA0D0-8478-1790-5B0E-AF65421A05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5A717B-ACA7-F293-B248-7FA43F259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7B92F-2429-E647-AB63-94149DDC3108}" type="datetimeFigureOut">
              <a:rPr lang="en-US" smtClean="0"/>
              <a:t>11/6/26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804D24-4A23-8819-0827-0B3298141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11526-E6F4-5D74-1AFF-5DBE438C9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297A2-F93D-7246-8619-FB8219EF5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10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0A445-8BE5-7E12-2129-80FFD029A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D8FFC-3E50-420F-B8E2-E52678F482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E5EB66-9DE3-56E6-4389-DFC950CA6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7B92F-2429-E647-AB63-94149DDC3108}" type="datetimeFigureOut">
              <a:rPr lang="en-US" smtClean="0"/>
              <a:t>11/6/26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3308CD-4F4E-7B54-FA70-CC3F9DE21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C126D-4695-3E84-B371-ACF74C7CE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297A2-F93D-7246-8619-FB8219EF5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899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56F263-5C3D-D568-AA19-9939A3931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5E2B4F-39A5-0B62-9527-77B058DEDA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E79765-2D07-C1BA-B4A3-8D0D922C8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7B92F-2429-E647-AB63-94149DDC3108}" type="datetimeFigureOut">
              <a:rPr lang="en-US" smtClean="0"/>
              <a:t>11/6/26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D671F6-4905-431C-6BB1-524070AF0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9DD529-944F-335C-4084-0EA8243D4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297A2-F93D-7246-8619-FB8219EF5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764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EC3E0-C0CA-3442-08E7-C1D8BE962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4CC33F-1E6F-C88D-2C7C-83DEFE8329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E27840-BD0A-87C0-6FE0-46146D3506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4DF20F-2CE0-8E90-9125-E748487D5F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7B92F-2429-E647-AB63-94149DDC3108}" type="datetimeFigureOut">
              <a:rPr lang="en-US" smtClean="0"/>
              <a:t>11/6/26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C5065D-C6E0-F13B-39A2-7EEFCC30F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ED1504-B6D4-794D-110E-53D775DFF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297A2-F93D-7246-8619-FB8219EF5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396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5FEF9-ABFF-0B15-51EF-D0A778740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EA30D8-C9B8-1D7A-5F63-114B37CC34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8ACC4D-3959-8B26-C37D-50DBA87A34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AED6FC-7CE8-4F04-0277-0B350B4888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4229AD-BB31-7D57-7FA7-CEE7092B7F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029E528-DE25-2912-8E1B-F4134C8E1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7B92F-2429-E647-AB63-94149DDC3108}" type="datetimeFigureOut">
              <a:rPr lang="en-US" smtClean="0"/>
              <a:t>11/6/26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D89C75-8221-B063-D125-448174E0E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59E6D86-54EE-E9F6-96D3-90E8990CD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297A2-F93D-7246-8619-FB8219EF5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151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308CB-59B8-68AB-1283-1577D8E7C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61CB86-A5D4-B503-7CE0-52222534F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7B92F-2429-E647-AB63-94149DDC3108}" type="datetimeFigureOut">
              <a:rPr lang="en-US" smtClean="0"/>
              <a:t>11/6/26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4CA15F-0238-ECE2-522E-E87CD78BF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4101BA-392C-3E69-5D64-A3BB0AC5E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297A2-F93D-7246-8619-FB8219EF5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25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5FAD01-C936-E54C-37D6-906E2A295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7B92F-2429-E647-AB63-94149DDC3108}" type="datetimeFigureOut">
              <a:rPr lang="en-US" smtClean="0"/>
              <a:t>11/6/26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3346350-B4B2-7304-9286-4235EE5FE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910318-07FE-BB87-D53D-D1C43F6A4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297A2-F93D-7246-8619-FB8219EF5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577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98BA1-D9B2-80E0-9D14-CD7A7150A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BF2BF5-64E9-9759-920A-F455C3FF4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B84D1B-CD4E-310B-DA53-6734280ECF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124C89-3047-C115-0F64-FE82C22E4B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7B92F-2429-E647-AB63-94149DDC3108}" type="datetimeFigureOut">
              <a:rPr lang="en-US" smtClean="0"/>
              <a:t>11/6/26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5E5E18-A905-2BE3-DEE7-EE2EB60D3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C605C2-3AA7-67DB-AD8E-9BB74EBFB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297A2-F93D-7246-8619-FB8219EF5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779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AF0CB-9AC8-CB1F-A53A-8B73D42FA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DEDD409-CA6E-0931-8F79-C9B7F9A416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6590E9-C842-1127-D220-FE43D29381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E707D2-C0E6-252D-EDE8-234C9A7FA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7B92F-2429-E647-AB63-94149DDC3108}" type="datetimeFigureOut">
              <a:rPr lang="en-US" smtClean="0"/>
              <a:t>11/6/26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3823E9-B260-79E4-FF2C-52AF1E609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57F8FD-93C0-1796-D4E7-8D5294C4B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297A2-F93D-7246-8619-FB8219EF5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282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EB340-2D09-21FA-F279-2BBED1B9C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5300B3-3893-B213-64B5-4F8EB93F1C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991B8A-8416-DD52-AAC9-ED1A4B118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7B92F-2429-E647-AB63-94149DDC3108}" type="datetimeFigureOut">
              <a:rPr lang="en-US" smtClean="0"/>
              <a:t>11/6/26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5CCE68-35A8-179E-1952-2EE120FBB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EB421E-D480-1609-A2F9-D299B66FA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297A2-F93D-7246-8619-FB8219EF5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249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33EC64F-0772-3B16-4B1E-EA1475E431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400E45-BCD7-E0B6-8792-E975FEE0CB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84CB2B-6852-5B7B-7D40-88E50B29B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7B92F-2429-E647-AB63-94149DDC3108}" type="datetimeFigureOut">
              <a:rPr lang="en-US" smtClean="0"/>
              <a:t>11/6/26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CB0FD8-563D-1932-5710-985BE72BD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C5274E-27C8-D65E-9DD3-40EFFB875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297A2-F93D-7246-8619-FB8219EF5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0841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l"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66DA5-7751-4D3D-B753-58DF3B418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11/6/26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C2A2A-62DB-40C0-8AE7-CB9B98649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1EAA4-F44C-4C1F-B8E3-1A3005300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1B787A8-0D67-4B7E-9B48-86BD906AB6B5}"/>
              </a:ext>
            </a:extLst>
          </p:cNvPr>
          <p:cNvCxnSpPr>
            <a:cxnSpLocks/>
          </p:cNvCxnSpPr>
          <p:nvPr/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63049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6CF8C-1EA0-4E47-AC60-CAC3B80A3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CABF8-19D8-4F3C-994F-4D35EC7A2C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7BB2D-4E2C-4490-A2A3-4B68BCC5D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11/6/26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0F15D-DD72-46D5-BF0F-F50647107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FD4D-815A-431C-ADEF-DE6F236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C05CAAB-DBA2-4548-AD5F-01BB97FBB207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23260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FC2D1-D3FE-4B37-8740-57444421F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5AF550-086C-426E-A374-85DB39570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A58988-AD39-4AE9-8E6A-0907F0BE2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11/6/26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66319-82EE-408E-819F-8F8E6DBA7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21C8A6-777F-496D-8620-AE52BFC33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031F83B-57A8-4533-981C-D1FFAD2B6B6F}"/>
              </a:ext>
            </a:extLst>
          </p:cNvPr>
          <p:cNvCxnSpPr>
            <a:cxnSpLocks/>
          </p:cNvCxnSpPr>
          <p:nvPr/>
        </p:nvCxnSpPr>
        <p:spPr>
          <a:xfrm>
            <a:off x="715890" y="1701425"/>
            <a:ext cx="0" cy="5148262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05758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57166-6921-4546-BA2C-99E464681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5B9122-6371-4049-B57A-33DED7DA2F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14555D-0753-4312-A26B-2338813F9B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D8FDCB-69DA-4A8F-8B91-5CFF77897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11/6/26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AC8C07-E0D3-4464-AE3C-25730D75C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2596A6-734E-4AE0-BFB8-3089137BF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FB7E8F4-3FB3-45AB-A381-9093CA95AAE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91751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57AE-3B3B-4261-B912-BF9EB9A58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2D237-A706-4712-90CA-B04517CBB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E39CA1-2B6D-427E-9688-9093D5865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D53357-616B-47F4-944B-F979FE9663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7EA593-3036-4FB5-94B4-D9431DF048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6B3EF2-2C04-480F-A570-14E520DD0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11/6/26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F5783E-3073-4F4D-8B9C-C5B18DDA5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A75FE3-6719-4790-AA00-251BC2A6E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60F34ED-DA60-4CC2-B735-B0EC5D9FEA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66234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9F227-D21C-48B3-828A-6BFA9585E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1DFFF-E5C5-43DF-B71C-7270DB973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11/6/26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BC03C0-6EB7-4633-967C-12C35768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FF4306-91CD-4B7B-8A53-34BE8F997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7596AF9-469C-436D-B7D2-77952EF1825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54653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F36D6-399B-43E3-84DD-9FC5119EC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11/6/26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234AB7-3B85-4028-A500-5A1BDBF45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1F40F0-9909-442F-BBA4-409D061ED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53C1207-D1C8-49E3-8837-E2B89D366FA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37848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0F214-646F-4D81-AD12-65628EC9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71768-C3FA-49EF-99EF-06E6C3B28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DA6F24-ED6C-4D12-A9D6-EE37FBD686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E6AACE-FAFB-4934-8E3C-AB5B21635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11/6/26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533EA-D0F8-4C79-8721-F190DE2D2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59BAC9-F101-4394-BBA4-3D21A3497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3A79C9-7EDC-44F6-AC48-5DD98A7695AD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00783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CB71F-B6C2-4866-BC97-304F78816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5ED73B-8413-478D-80D7-B78B69763B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DF226-1B94-4D2D-98B3-7B932FB17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0C4E9A-CA29-4CCD-ACFA-B29F80FBA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11/6/26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A5B7BE-3F1B-4FF3-B1D7-6E39B99D0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2F18F1-E27E-470E-AE13-4755DEE63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0F08750-B7F2-4119-B151-68DE774813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51167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AD429-654B-4F0E-94E9-6FEF8EC67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8D60B2-06F5-4567-BE1F-BBA5270537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6F6F2-8269-4B80-8EE3-81FEE0F9D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11/6/26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BC86E4-3EDE-4EB4-B1A3-A1198AADD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752B0-ACEC-49EF-8131-FCF35BC5C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A0462E3-375D-4E76-8886-69E06985D069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8389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23B094-F480-477B-901C-7181F88C07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052089-A920-4E52-98DC-8A5DC7B0AC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074FE-F1B4-421F-A66E-FA351C8F9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11/6/26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D764BA-3AB2-45FD-ABCB-975B3FDDF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B3FEF-8252-49FD-82F2-3E5FABC65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EB5C65-83BB-4EBD-AD22-EDA8489D0F5D}"/>
              </a:ext>
            </a:extLst>
          </p:cNvPr>
          <p:cNvCxnSpPr>
            <a:cxnSpLocks/>
          </p:cNvCxnSpPr>
          <p:nvPr/>
        </p:nvCxnSpPr>
        <p:spPr>
          <a:xfrm flipV="1">
            <a:off x="8313" y="261865"/>
            <a:ext cx="11353802" cy="1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9489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BCC261-3235-23DA-A010-80F85A7D94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2FA5DC-2278-14AD-A7EB-DB700A6D83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ECC4-CB98-C48C-304E-99BED9B736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057B92F-2429-E647-AB63-94149DDC3108}" type="datetimeFigureOut">
              <a:rPr lang="en-US" smtClean="0"/>
              <a:t>11/6/26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C2121F-6C6D-5D8E-4792-1132B9E3BC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62FD07-4B99-58C0-FEB8-E2B9200FD0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F297A2-F93D-7246-8619-FB8219EF5F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240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DA4224-F4E4-47A4-ACF7-231749390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679907-DC49-4B86-A34C-C97DBC26A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BC8A0-34FC-4B6E-B42B-A721267D89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B53A7-3209-46A6-9454-F38EAC8F11E7}" type="datetimeFigureOut">
              <a:rPr lang="en-US" smtClean="0"/>
              <a:pPr/>
              <a:t>11/6/26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AC0B6-4CC4-4E41-8A4D-F62E17F285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0E9BD-90BD-46AE-8A0D-06796ADB76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502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11" r:id="rId6"/>
    <p:sldLayoutId id="2147483706" r:id="rId7"/>
    <p:sldLayoutId id="2147483707" r:id="rId8"/>
    <p:sldLayoutId id="2147483708" r:id="rId9"/>
    <p:sldLayoutId id="2147483710" r:id="rId10"/>
    <p:sldLayoutId id="214748370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youtube.com/watch?v=AAh5NvYhnA8" TargetMode="Externa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CE3C5560-7A9C-489F-9148-18C5E1D0F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99F8D5-E15C-429F-75AD-3971A05EE9D7}"/>
              </a:ext>
            </a:extLst>
          </p:cNvPr>
          <p:cNvSpPr txBox="1"/>
          <p:nvPr/>
        </p:nvSpPr>
        <p:spPr>
          <a:xfrm>
            <a:off x="1578043" y="590062"/>
            <a:ext cx="5309140" cy="28389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i="0" kern="1200" cap="all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Young interpreters at St. Peters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301262" y="3496322"/>
            <a:ext cx="0" cy="335280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3B3D0939-1F63-17D6-C588-892A8E545E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3324" y="2364538"/>
            <a:ext cx="3280798" cy="3948572"/>
          </a:xfrm>
          <a:prstGeom prst="rect">
            <a:avLst/>
          </a:prstGeom>
        </p:spPr>
      </p:pic>
      <p:sp>
        <p:nvSpPr>
          <p:cNvPr id="20" name="Graphic 22">
            <a:extLst>
              <a:ext uri="{FF2B5EF4-FFF2-40B4-BE49-F238E27FC236}">
                <a16:creationId xmlns:a16="http://schemas.microsoft.com/office/drawing/2014/main" id="{508BEF50-7B1E-49A4-BC19-5F4F1D755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20768" y="2295928"/>
            <a:ext cx="151536" cy="151536"/>
          </a:xfrm>
          <a:custGeom>
            <a:avLst/>
            <a:gdLst>
              <a:gd name="connsiteX0" fmla="*/ 141251 w 151536"/>
              <a:gd name="connsiteY0" fmla="*/ 65483 h 151536"/>
              <a:gd name="connsiteX1" fmla="*/ 86053 w 151536"/>
              <a:gd name="connsiteY1" fmla="*/ 65483 h 151536"/>
              <a:gd name="connsiteX2" fmla="*/ 86053 w 151536"/>
              <a:gd name="connsiteY2" fmla="*/ 10285 h 151536"/>
              <a:gd name="connsiteX3" fmla="*/ 75768 w 151536"/>
              <a:gd name="connsiteY3" fmla="*/ 0 h 151536"/>
              <a:gd name="connsiteX4" fmla="*/ 65483 w 151536"/>
              <a:gd name="connsiteY4" fmla="*/ 10285 h 151536"/>
              <a:gd name="connsiteX5" fmla="*/ 65483 w 151536"/>
              <a:gd name="connsiteY5" fmla="*/ 65483 h 151536"/>
              <a:gd name="connsiteX6" fmla="*/ 10285 w 151536"/>
              <a:gd name="connsiteY6" fmla="*/ 65483 h 151536"/>
              <a:gd name="connsiteX7" fmla="*/ 0 w 151536"/>
              <a:gd name="connsiteY7" fmla="*/ 75768 h 151536"/>
              <a:gd name="connsiteX8" fmla="*/ 10285 w 151536"/>
              <a:gd name="connsiteY8" fmla="*/ 86053 h 151536"/>
              <a:gd name="connsiteX9" fmla="*/ 65483 w 151536"/>
              <a:gd name="connsiteY9" fmla="*/ 86053 h 151536"/>
              <a:gd name="connsiteX10" fmla="*/ 65483 w 151536"/>
              <a:gd name="connsiteY10" fmla="*/ 141251 h 151536"/>
              <a:gd name="connsiteX11" fmla="*/ 75768 w 151536"/>
              <a:gd name="connsiteY11" fmla="*/ 151536 h 151536"/>
              <a:gd name="connsiteX12" fmla="*/ 86053 w 151536"/>
              <a:gd name="connsiteY12" fmla="*/ 141251 h 151536"/>
              <a:gd name="connsiteX13" fmla="*/ 86053 w 151536"/>
              <a:gd name="connsiteY13" fmla="*/ 86053 h 151536"/>
              <a:gd name="connsiteX14" fmla="*/ 141251 w 151536"/>
              <a:gd name="connsiteY14" fmla="*/ 86053 h 151536"/>
              <a:gd name="connsiteX15" fmla="*/ 151536 w 151536"/>
              <a:gd name="connsiteY15" fmla="*/ 75768 h 151536"/>
              <a:gd name="connsiteX16" fmla="*/ 141251 w 151536"/>
              <a:gd name="connsiteY16" fmla="*/ 65483 h 15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1536" h="151536">
                <a:moveTo>
                  <a:pt x="141251" y="65483"/>
                </a:moveTo>
                <a:lnTo>
                  <a:pt x="86053" y="65483"/>
                </a:lnTo>
                <a:lnTo>
                  <a:pt x="86053" y="10285"/>
                </a:lnTo>
                <a:cubicBezTo>
                  <a:pt x="86053" y="4605"/>
                  <a:pt x="81448" y="0"/>
                  <a:pt x="75768" y="0"/>
                </a:cubicBezTo>
                <a:cubicBezTo>
                  <a:pt x="70088" y="0"/>
                  <a:pt x="65483" y="4605"/>
                  <a:pt x="65483" y="10285"/>
                </a:cubicBezTo>
                <a:lnTo>
                  <a:pt x="65483" y="65483"/>
                </a:lnTo>
                <a:lnTo>
                  <a:pt x="10285" y="65483"/>
                </a:lnTo>
                <a:cubicBezTo>
                  <a:pt x="4605" y="65483"/>
                  <a:pt x="0" y="70088"/>
                  <a:pt x="0" y="75768"/>
                </a:cubicBezTo>
                <a:cubicBezTo>
                  <a:pt x="0" y="81448"/>
                  <a:pt x="4605" y="86053"/>
                  <a:pt x="10285" y="86053"/>
                </a:cubicBezTo>
                <a:lnTo>
                  <a:pt x="65483" y="86053"/>
                </a:lnTo>
                <a:lnTo>
                  <a:pt x="65483" y="141251"/>
                </a:lnTo>
                <a:cubicBezTo>
                  <a:pt x="65483" y="146931"/>
                  <a:pt x="70088" y="151536"/>
                  <a:pt x="75768" y="151536"/>
                </a:cubicBezTo>
                <a:cubicBezTo>
                  <a:pt x="81448" y="151536"/>
                  <a:pt x="86053" y="146931"/>
                  <a:pt x="86053" y="141251"/>
                </a:cubicBezTo>
                <a:lnTo>
                  <a:pt x="86053" y="86053"/>
                </a:lnTo>
                <a:lnTo>
                  <a:pt x="141251" y="86053"/>
                </a:lnTo>
                <a:cubicBezTo>
                  <a:pt x="146931" y="86053"/>
                  <a:pt x="151536" y="81448"/>
                  <a:pt x="151536" y="75768"/>
                </a:cubicBezTo>
                <a:cubicBezTo>
                  <a:pt x="151536" y="70088"/>
                  <a:pt x="146931" y="65483"/>
                  <a:pt x="141251" y="65483"/>
                </a:cubicBezTo>
                <a:close/>
              </a:path>
            </a:pathLst>
          </a:custGeom>
          <a:solidFill>
            <a:schemeClr val="bg1"/>
          </a:solidFill>
          <a:ln w="64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Graphic 23">
            <a:extLst>
              <a:ext uri="{FF2B5EF4-FFF2-40B4-BE49-F238E27FC236}">
                <a16:creationId xmlns:a16="http://schemas.microsoft.com/office/drawing/2014/main" id="{3FBAD350-5664-4811-A208-657FB882D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629518" y="2756007"/>
            <a:ext cx="108625" cy="108625"/>
          </a:xfrm>
          <a:custGeom>
            <a:avLst/>
            <a:gdLst>
              <a:gd name="connsiteX0" fmla="*/ 54313 w 108625"/>
              <a:gd name="connsiteY0" fmla="*/ 16053 h 108625"/>
              <a:gd name="connsiteX1" fmla="*/ 92572 w 108625"/>
              <a:gd name="connsiteY1" fmla="*/ 54313 h 108625"/>
              <a:gd name="connsiteX2" fmla="*/ 54313 w 108625"/>
              <a:gd name="connsiteY2" fmla="*/ 92572 h 108625"/>
              <a:gd name="connsiteX3" fmla="*/ 16053 w 108625"/>
              <a:gd name="connsiteY3" fmla="*/ 54313 h 108625"/>
              <a:gd name="connsiteX4" fmla="*/ 54313 w 108625"/>
              <a:gd name="connsiteY4" fmla="*/ 16053 h 108625"/>
              <a:gd name="connsiteX5" fmla="*/ 54313 w 108625"/>
              <a:gd name="connsiteY5" fmla="*/ 0 h 108625"/>
              <a:gd name="connsiteX6" fmla="*/ 0 w 108625"/>
              <a:gd name="connsiteY6" fmla="*/ 54313 h 108625"/>
              <a:gd name="connsiteX7" fmla="*/ 54313 w 108625"/>
              <a:gd name="connsiteY7" fmla="*/ 108625 h 108625"/>
              <a:gd name="connsiteX8" fmla="*/ 108625 w 108625"/>
              <a:gd name="connsiteY8" fmla="*/ 54313 h 108625"/>
              <a:gd name="connsiteX9" fmla="*/ 54313 w 108625"/>
              <a:gd name="connsiteY9" fmla="*/ 0 h 10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8625" h="108625">
                <a:moveTo>
                  <a:pt x="54313" y="16053"/>
                </a:moveTo>
                <a:cubicBezTo>
                  <a:pt x="75442" y="16053"/>
                  <a:pt x="92572" y="33182"/>
                  <a:pt x="92572" y="54313"/>
                </a:cubicBezTo>
                <a:cubicBezTo>
                  <a:pt x="92572" y="75442"/>
                  <a:pt x="75442" y="92572"/>
                  <a:pt x="54313" y="92572"/>
                </a:cubicBezTo>
                <a:cubicBezTo>
                  <a:pt x="33182" y="92572"/>
                  <a:pt x="16053" y="75442"/>
                  <a:pt x="16053" y="54313"/>
                </a:cubicBezTo>
                <a:cubicBezTo>
                  <a:pt x="16074" y="33191"/>
                  <a:pt x="33191" y="16074"/>
                  <a:pt x="54313" y="16053"/>
                </a:cubicBezTo>
                <a:moveTo>
                  <a:pt x="54313" y="0"/>
                </a:moveTo>
                <a:cubicBezTo>
                  <a:pt x="24317" y="0"/>
                  <a:pt x="0" y="24317"/>
                  <a:pt x="0" y="54313"/>
                </a:cubicBezTo>
                <a:cubicBezTo>
                  <a:pt x="0" y="84309"/>
                  <a:pt x="24317" y="108625"/>
                  <a:pt x="54313" y="108625"/>
                </a:cubicBezTo>
                <a:cubicBezTo>
                  <a:pt x="84309" y="108625"/>
                  <a:pt x="108625" y="84309"/>
                  <a:pt x="108625" y="54313"/>
                </a:cubicBezTo>
                <a:cubicBezTo>
                  <a:pt x="108625" y="24317"/>
                  <a:pt x="84309" y="0"/>
                  <a:pt x="54313" y="0"/>
                </a:cubicBezTo>
                <a:close/>
              </a:path>
            </a:pathLst>
          </a:custGeom>
          <a:solidFill>
            <a:schemeClr val="bg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4" name="Graphic 21">
            <a:extLst>
              <a:ext uri="{FF2B5EF4-FFF2-40B4-BE49-F238E27FC236}">
                <a16:creationId xmlns:a16="http://schemas.microsoft.com/office/drawing/2014/main" id="{C39ADB8F-D187-49D7-BDCF-C1B6DC727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58003" y="6344837"/>
            <a:ext cx="95759" cy="95759"/>
          </a:xfrm>
          <a:custGeom>
            <a:avLst/>
            <a:gdLst>
              <a:gd name="connsiteX0" fmla="*/ 95759 w 95759"/>
              <a:gd name="connsiteY0" fmla="*/ 47880 h 95759"/>
              <a:gd name="connsiteX1" fmla="*/ 47880 w 95759"/>
              <a:gd name="connsiteY1" fmla="*/ 95759 h 95759"/>
              <a:gd name="connsiteX2" fmla="*/ 0 w 95759"/>
              <a:gd name="connsiteY2" fmla="*/ 47880 h 95759"/>
              <a:gd name="connsiteX3" fmla="*/ 47880 w 95759"/>
              <a:gd name="connsiteY3" fmla="*/ 0 h 95759"/>
              <a:gd name="connsiteX4" fmla="*/ 95759 w 95759"/>
              <a:gd name="connsiteY4" fmla="*/ 47880 h 95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759" h="95759">
                <a:moveTo>
                  <a:pt x="95759" y="47880"/>
                </a:moveTo>
                <a:cubicBezTo>
                  <a:pt x="95759" y="74323"/>
                  <a:pt x="74323" y="95759"/>
                  <a:pt x="47880" y="95759"/>
                </a:cubicBezTo>
                <a:cubicBezTo>
                  <a:pt x="21436" y="95759"/>
                  <a:pt x="0" y="74323"/>
                  <a:pt x="0" y="47880"/>
                </a:cubicBezTo>
                <a:cubicBezTo>
                  <a:pt x="0" y="21436"/>
                  <a:pt x="21436" y="0"/>
                  <a:pt x="47880" y="0"/>
                </a:cubicBezTo>
                <a:cubicBezTo>
                  <a:pt x="74323" y="0"/>
                  <a:pt x="95759" y="21436"/>
                  <a:pt x="95759" y="47880"/>
                </a:cubicBezTo>
                <a:close/>
              </a:path>
            </a:pathLst>
          </a:custGeom>
          <a:solidFill>
            <a:schemeClr val="bg1"/>
          </a:solidFill>
          <a:ln w="46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3844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F672E71-4896-412C-9C70-888CBA0C2F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F81BE0-FB68-6679-1EA2-61C465E64159}"/>
              </a:ext>
            </a:extLst>
          </p:cNvPr>
          <p:cNvSpPr/>
          <p:nvPr/>
        </p:nvSpPr>
        <p:spPr>
          <a:xfrm>
            <a:off x="495300" y="217015"/>
            <a:ext cx="11201400" cy="4466196"/>
          </a:xfrm>
          <a:prstGeom prst="rect">
            <a:avLst/>
          </a:prstGeom>
          <a:solidFill>
            <a:srgbClr val="B5FDF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  <a:t>Young interpreters is a national scheme ran in schools designed to support children joining our school with limited English language.</a:t>
            </a:r>
          </a:p>
          <a:p>
            <a:pPr algn="ctr"/>
            <a:endParaRPr lang="en-US" sz="3000" dirty="0">
              <a:solidFill>
                <a:sysClr val="windowText" lastClr="000000"/>
              </a:solidFill>
              <a:latin typeface="Topmarks" pitchFamily="2" charset="77"/>
            </a:endParaRPr>
          </a:p>
          <a:p>
            <a:b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</a:br>
            <a: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  <a:t>These new pupils are buddied up with a YI </a:t>
            </a:r>
          </a:p>
          <a:p>
            <a: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  <a:t>who is specially trained to support them </a:t>
            </a:r>
          </a:p>
          <a:p>
            <a: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  <a:t>and help them to settle into St. Peters. </a:t>
            </a:r>
            <a:b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</a:br>
            <a:endParaRPr lang="en-US" sz="3000" dirty="0">
              <a:solidFill>
                <a:sysClr val="windowText" lastClr="000000"/>
              </a:solidFill>
              <a:latin typeface="Topmarks" pitchFamily="2" charset="77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29A2909-F041-7955-F140-277528C67F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9907" y="1381027"/>
            <a:ext cx="2856436" cy="288205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9F79E61-50FA-DE5A-4DAE-759B647696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300" y="4821334"/>
            <a:ext cx="1577465" cy="1898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7916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F672E71-4896-412C-9C70-888CBA0C2F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F81BE0-FB68-6679-1EA2-61C465E64159}"/>
              </a:ext>
            </a:extLst>
          </p:cNvPr>
          <p:cNvSpPr/>
          <p:nvPr/>
        </p:nvSpPr>
        <p:spPr>
          <a:xfrm>
            <a:off x="495300" y="217015"/>
            <a:ext cx="11201400" cy="5483698"/>
          </a:xfrm>
          <a:prstGeom prst="rect">
            <a:avLst/>
          </a:prstGeom>
          <a:solidFill>
            <a:srgbClr val="B5FDF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  <a:t>What do YI do?</a:t>
            </a:r>
            <a:b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</a:br>
            <a:endParaRPr lang="en-US" sz="3000" dirty="0">
              <a:solidFill>
                <a:sysClr val="windowText" lastClr="000000"/>
              </a:solidFill>
              <a:latin typeface="Topmarks" pitchFamily="2" charset="77"/>
            </a:endParaRPr>
          </a:p>
          <a:p>
            <a: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  <a:t>YI have a range of responsibilities within school </a:t>
            </a:r>
          </a:p>
          <a:p>
            <a: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  <a:t>including:</a:t>
            </a:r>
          </a:p>
          <a:p>
            <a:b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</a:br>
            <a: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  <a:t>*Be a buddy to new arrivals at break and lunchtime.</a:t>
            </a:r>
            <a:b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</a:br>
            <a: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  <a:t>*Help new arrivals settle.</a:t>
            </a:r>
            <a:b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</a:br>
            <a: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  <a:t>*Show parents and visitors around the school.</a:t>
            </a:r>
            <a:b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</a:br>
            <a: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  <a:t>*Demonstrate school systems and </a:t>
            </a:r>
          </a:p>
          <a:p>
            <a: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  <a:t>routines.</a:t>
            </a:r>
            <a:b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</a:br>
            <a: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  <a:t>*Promote the YI scheme and help train </a:t>
            </a:r>
          </a:p>
          <a:p>
            <a:r>
              <a:rPr lang="en-US" sz="3000" dirty="0">
                <a:solidFill>
                  <a:sysClr val="windowText" lastClr="000000"/>
                </a:solidFill>
                <a:latin typeface="Topmarks" pitchFamily="2" charset="77"/>
              </a:rPr>
              <a:t>others.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95FD93-DD1B-0477-94D8-C9E289D748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381" y="3260811"/>
            <a:ext cx="3301619" cy="338017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6271637-BA2F-1304-A37F-2B5D5FBBBB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06462" y="332162"/>
            <a:ext cx="1371163" cy="165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7818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F672E71-4896-412C-9C70-888CBA0C2F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54C61D2-10A7-760B-F22D-51677A30A32D}"/>
              </a:ext>
            </a:extLst>
          </p:cNvPr>
          <p:cNvSpPr/>
          <p:nvPr/>
        </p:nvSpPr>
        <p:spPr>
          <a:xfrm>
            <a:off x="566866" y="451793"/>
            <a:ext cx="11058268" cy="3848746"/>
          </a:xfrm>
          <a:prstGeom prst="rect">
            <a:avLst/>
          </a:prstGeom>
          <a:solidFill>
            <a:srgbClr val="B5FDF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ysClr val="windowText" lastClr="000000"/>
                </a:solidFill>
                <a:latin typeface="Topmarks" pitchFamily="2" charset="77"/>
              </a:rPr>
              <a:t>All YI receive training using special materials and are given an official role and status. </a:t>
            </a:r>
            <a:br>
              <a:rPr lang="en-US" sz="2800" dirty="0">
                <a:solidFill>
                  <a:sysClr val="windowText" lastClr="000000"/>
                </a:solidFill>
                <a:latin typeface="Topmarks" pitchFamily="2" charset="77"/>
              </a:rPr>
            </a:br>
            <a:r>
              <a:rPr lang="en-US" sz="2800" dirty="0">
                <a:solidFill>
                  <a:sysClr val="windowText" lastClr="000000"/>
                </a:solidFill>
                <a:latin typeface="Topmarks" pitchFamily="2" charset="77"/>
              </a:rPr>
              <a:t>You will work with the Young Interpreter Co-Ordinator (Me) to provide peer support. </a:t>
            </a:r>
          </a:p>
          <a:p>
            <a:pPr algn="ctr"/>
            <a:r>
              <a:rPr lang="en-US" sz="2800">
                <a:solidFill>
                  <a:sysClr val="windowText" lastClr="000000"/>
                </a:solidFill>
                <a:latin typeface="Topmarks" pitchFamily="2" charset="77"/>
              </a:rPr>
              <a:t>You will </a:t>
            </a:r>
            <a:r>
              <a:rPr lang="en-US" sz="2800" dirty="0">
                <a:solidFill>
                  <a:sysClr val="windowText" lastClr="000000"/>
                </a:solidFill>
                <a:latin typeface="Topmarks" pitchFamily="2" charset="77"/>
              </a:rPr>
              <a:t>be buddied up with new arrivals who do not speak fluent English and will help make a difference in their time at St. Peters!</a:t>
            </a:r>
            <a:br>
              <a:rPr lang="en-US" sz="2800" dirty="0">
                <a:solidFill>
                  <a:sysClr val="windowText" lastClr="000000"/>
                </a:solidFill>
                <a:latin typeface="Topmarks" pitchFamily="2" charset="77"/>
              </a:rPr>
            </a:br>
            <a:r>
              <a:rPr lang="en-US" sz="2800" dirty="0">
                <a:solidFill>
                  <a:sysClr val="windowText" lastClr="000000"/>
                </a:solidFill>
                <a:latin typeface="Topmarks" pitchFamily="2" charset="77"/>
              </a:rPr>
              <a:t>YI will also be involved in sharing what we do on the radio, SWAY and in other ways.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4F1DFBA-6ACB-1B71-29CB-678F9AEC8F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641" y="4532795"/>
            <a:ext cx="4185326" cy="21966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AB9D02D-840C-FA81-38C3-305D0DD8FB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875" y="3833813"/>
            <a:ext cx="2919413" cy="2883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5895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F672E71-4896-412C-9C70-888CBA0C2F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hlinkClick r:id="rId2"/>
            <a:extLst>
              <a:ext uri="{FF2B5EF4-FFF2-40B4-BE49-F238E27FC236}">
                <a16:creationId xmlns:a16="http://schemas.microsoft.com/office/drawing/2014/main" id="{ECA44FEE-8D62-7F15-6913-B0D72AB622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4650" y="658812"/>
            <a:ext cx="6019800" cy="459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1033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F672E71-4896-412C-9C70-888CBA0C2F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F81BE0-FB68-6679-1EA2-61C465E64159}"/>
              </a:ext>
            </a:extLst>
          </p:cNvPr>
          <p:cNvSpPr/>
          <p:nvPr/>
        </p:nvSpPr>
        <p:spPr>
          <a:xfrm>
            <a:off x="279400" y="3330703"/>
            <a:ext cx="11595100" cy="2898649"/>
          </a:xfrm>
          <a:prstGeom prst="rect">
            <a:avLst/>
          </a:prstGeom>
          <a:solidFill>
            <a:srgbClr val="B5FDF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ysClr val="windowText" lastClr="000000"/>
                </a:solidFill>
                <a:latin typeface="Topmarks" pitchFamily="2" charset="77"/>
              </a:rPr>
              <a:t>There will be 3 YI chosen from every year group in years 3-6. After half term, we will meet every Monday lunchtime for training for 5 weeks.</a:t>
            </a:r>
            <a:br>
              <a:rPr lang="en-US" sz="3200" dirty="0">
                <a:solidFill>
                  <a:sysClr val="windowText" lastClr="000000"/>
                </a:solidFill>
                <a:latin typeface="Topmarks" pitchFamily="2" charset="77"/>
              </a:rPr>
            </a:br>
            <a:r>
              <a:rPr lang="en-US" sz="3200" dirty="0">
                <a:solidFill>
                  <a:sysClr val="windowText" lastClr="000000"/>
                </a:solidFill>
                <a:latin typeface="Topmarks" pitchFamily="2" charset="77"/>
              </a:rPr>
              <a:t>If you would like to become a YI, you need to sign up on the sheet in your classroom before </a:t>
            </a:r>
            <a:r>
              <a:rPr lang="en-US" sz="3200" b="1" dirty="0">
                <a:solidFill>
                  <a:sysClr val="windowText" lastClr="000000"/>
                </a:solidFill>
                <a:latin typeface="Topmarks" pitchFamily="2" charset="77"/>
              </a:rPr>
              <a:t>Tuesday 20</a:t>
            </a:r>
            <a:r>
              <a:rPr lang="en-US" sz="3200" b="1" baseline="30000" dirty="0">
                <a:solidFill>
                  <a:sysClr val="windowText" lastClr="000000"/>
                </a:solidFill>
                <a:latin typeface="Topmarks" pitchFamily="2" charset="77"/>
              </a:rPr>
              <a:t>th</a:t>
            </a:r>
            <a:r>
              <a:rPr lang="en-US" sz="3200" b="1" dirty="0">
                <a:solidFill>
                  <a:sysClr val="windowText" lastClr="000000"/>
                </a:solidFill>
                <a:latin typeface="Topmarks" pitchFamily="2" charset="77"/>
              </a:rPr>
              <a:t> October</a:t>
            </a:r>
            <a:r>
              <a:rPr lang="en-US" sz="3200" dirty="0">
                <a:solidFill>
                  <a:sysClr val="windowText" lastClr="000000"/>
                </a:solidFill>
                <a:latin typeface="Topmarks" pitchFamily="2" charset="77"/>
              </a:rPr>
              <a:t>.</a:t>
            </a:r>
            <a:br>
              <a:rPr lang="en-US" sz="2600" dirty="0">
                <a:solidFill>
                  <a:sysClr val="windowText" lastClr="000000"/>
                </a:solidFill>
                <a:latin typeface="Topmarks" pitchFamily="2" charset="77"/>
              </a:rPr>
            </a:br>
            <a:endParaRPr lang="en-US" sz="2600" dirty="0">
              <a:solidFill>
                <a:sysClr val="windowText" lastClr="000000"/>
              </a:solidFill>
              <a:latin typeface="Topmarks" pitchFamily="2" charset="77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527B861-6C41-3093-BDF0-814855E66E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5637" y="216027"/>
            <a:ext cx="5331568" cy="2898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5453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CE3C5560-7A9C-489F-9148-18C5E1D0F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!!plus graphic">
            <a:extLst>
              <a:ext uri="{FF2B5EF4-FFF2-40B4-BE49-F238E27FC236}">
                <a16:creationId xmlns:a16="http://schemas.microsoft.com/office/drawing/2014/main" id="{C5CB530E-515E-412C-9DF1-5F8FFBD6F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236" y="1606411"/>
            <a:ext cx="139038" cy="139038"/>
          </a:xfrm>
          <a:custGeom>
            <a:avLst/>
            <a:gdLst>
              <a:gd name="connsiteX0" fmla="*/ 129601 w 139038"/>
              <a:gd name="connsiteY0" fmla="*/ 60082 h 139038"/>
              <a:gd name="connsiteX1" fmla="*/ 78956 w 139038"/>
              <a:gd name="connsiteY1" fmla="*/ 60082 h 139038"/>
              <a:gd name="connsiteX2" fmla="*/ 78956 w 139038"/>
              <a:gd name="connsiteY2" fmla="*/ 9437 h 139038"/>
              <a:gd name="connsiteX3" fmla="*/ 69519 w 139038"/>
              <a:gd name="connsiteY3" fmla="*/ 0 h 139038"/>
              <a:gd name="connsiteX4" fmla="*/ 60082 w 139038"/>
              <a:gd name="connsiteY4" fmla="*/ 9437 h 139038"/>
              <a:gd name="connsiteX5" fmla="*/ 60082 w 139038"/>
              <a:gd name="connsiteY5" fmla="*/ 60082 h 139038"/>
              <a:gd name="connsiteX6" fmla="*/ 9437 w 139038"/>
              <a:gd name="connsiteY6" fmla="*/ 60082 h 139038"/>
              <a:gd name="connsiteX7" fmla="*/ 0 w 139038"/>
              <a:gd name="connsiteY7" fmla="*/ 69519 h 139038"/>
              <a:gd name="connsiteX8" fmla="*/ 9437 w 139038"/>
              <a:gd name="connsiteY8" fmla="*/ 78956 h 139038"/>
              <a:gd name="connsiteX9" fmla="*/ 60082 w 139038"/>
              <a:gd name="connsiteY9" fmla="*/ 78956 h 139038"/>
              <a:gd name="connsiteX10" fmla="*/ 60082 w 139038"/>
              <a:gd name="connsiteY10" fmla="*/ 129601 h 139038"/>
              <a:gd name="connsiteX11" fmla="*/ 69519 w 139038"/>
              <a:gd name="connsiteY11" fmla="*/ 139038 h 139038"/>
              <a:gd name="connsiteX12" fmla="*/ 78956 w 139038"/>
              <a:gd name="connsiteY12" fmla="*/ 129601 h 139038"/>
              <a:gd name="connsiteX13" fmla="*/ 78956 w 139038"/>
              <a:gd name="connsiteY13" fmla="*/ 78956 h 139038"/>
              <a:gd name="connsiteX14" fmla="*/ 129601 w 139038"/>
              <a:gd name="connsiteY14" fmla="*/ 78956 h 139038"/>
              <a:gd name="connsiteX15" fmla="*/ 139038 w 139038"/>
              <a:gd name="connsiteY15" fmla="*/ 69519 h 139038"/>
              <a:gd name="connsiteX16" fmla="*/ 129601 w 139038"/>
              <a:gd name="connsiteY16" fmla="*/ 60082 h 139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8" h="139038">
                <a:moveTo>
                  <a:pt x="129601" y="60082"/>
                </a:moveTo>
                <a:lnTo>
                  <a:pt x="78956" y="60082"/>
                </a:lnTo>
                <a:lnTo>
                  <a:pt x="78956" y="9437"/>
                </a:lnTo>
                <a:cubicBezTo>
                  <a:pt x="78956" y="4225"/>
                  <a:pt x="74731" y="0"/>
                  <a:pt x="69519" y="0"/>
                </a:cubicBezTo>
                <a:cubicBezTo>
                  <a:pt x="64307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7"/>
                  <a:pt x="0" y="69519"/>
                </a:cubicBezTo>
                <a:cubicBezTo>
                  <a:pt x="0" y="74731"/>
                  <a:pt x="4225" y="78956"/>
                  <a:pt x="9437" y="78956"/>
                </a:cubicBezTo>
                <a:lnTo>
                  <a:pt x="60082" y="78956"/>
                </a:lnTo>
                <a:lnTo>
                  <a:pt x="60082" y="129601"/>
                </a:lnTo>
                <a:cubicBezTo>
                  <a:pt x="60082" y="134813"/>
                  <a:pt x="64307" y="139038"/>
                  <a:pt x="69519" y="139038"/>
                </a:cubicBezTo>
                <a:cubicBezTo>
                  <a:pt x="74731" y="139038"/>
                  <a:pt x="78956" y="134813"/>
                  <a:pt x="78956" y="129601"/>
                </a:cubicBezTo>
                <a:lnTo>
                  <a:pt x="78956" y="78956"/>
                </a:lnTo>
                <a:lnTo>
                  <a:pt x="129601" y="78956"/>
                </a:lnTo>
                <a:cubicBezTo>
                  <a:pt x="134813" y="78956"/>
                  <a:pt x="139038" y="74731"/>
                  <a:pt x="139038" y="69519"/>
                </a:cubicBezTo>
                <a:cubicBezTo>
                  <a:pt x="139038" y="64307"/>
                  <a:pt x="134813" y="60082"/>
                  <a:pt x="129601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" name="!!dot graphic">
            <a:extLst>
              <a:ext uri="{FF2B5EF4-FFF2-40B4-BE49-F238E27FC236}">
                <a16:creationId xmlns:a16="http://schemas.microsoft.com/office/drawing/2014/main" id="{712D4376-A578-4FF1-94FC-245E7A6A4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014" y="1835705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!!circle graphic">
            <a:extLst>
              <a:ext uri="{FF2B5EF4-FFF2-40B4-BE49-F238E27FC236}">
                <a16:creationId xmlns:a16="http://schemas.microsoft.com/office/drawing/2014/main" id="{AEA7509D-F04F-40CB-A0B3-EEF16499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696" y="2060130"/>
            <a:ext cx="127713" cy="127713"/>
          </a:xfrm>
          <a:custGeom>
            <a:avLst/>
            <a:gdLst>
              <a:gd name="connsiteX0" fmla="*/ 63857 w 127713"/>
              <a:gd name="connsiteY0" fmla="*/ 18874 h 127713"/>
              <a:gd name="connsiteX1" fmla="*/ 108839 w 127713"/>
              <a:gd name="connsiteY1" fmla="*/ 63857 h 127713"/>
              <a:gd name="connsiteX2" fmla="*/ 63857 w 127713"/>
              <a:gd name="connsiteY2" fmla="*/ 108839 h 127713"/>
              <a:gd name="connsiteX3" fmla="*/ 18874 w 127713"/>
              <a:gd name="connsiteY3" fmla="*/ 63857 h 127713"/>
              <a:gd name="connsiteX4" fmla="*/ 63857 w 127713"/>
              <a:gd name="connsiteY4" fmla="*/ 18874 h 127713"/>
              <a:gd name="connsiteX5" fmla="*/ 63857 w 127713"/>
              <a:gd name="connsiteY5" fmla="*/ 0 h 127713"/>
              <a:gd name="connsiteX6" fmla="*/ 0 w 127713"/>
              <a:gd name="connsiteY6" fmla="*/ 63857 h 127713"/>
              <a:gd name="connsiteX7" fmla="*/ 63857 w 127713"/>
              <a:gd name="connsiteY7" fmla="*/ 127713 h 127713"/>
              <a:gd name="connsiteX8" fmla="*/ 127713 w 127713"/>
              <a:gd name="connsiteY8" fmla="*/ 63857 h 127713"/>
              <a:gd name="connsiteX9" fmla="*/ 63857 w 127713"/>
              <a:gd name="connsiteY9" fmla="*/ 0 h 12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3">
                <a:moveTo>
                  <a:pt x="63857" y="18874"/>
                </a:moveTo>
                <a:cubicBezTo>
                  <a:pt x="88700" y="18874"/>
                  <a:pt x="108839" y="39013"/>
                  <a:pt x="108839" y="63857"/>
                </a:cubicBezTo>
                <a:cubicBezTo>
                  <a:pt x="108839" y="88700"/>
                  <a:pt x="88700" y="108839"/>
                  <a:pt x="63857" y="108839"/>
                </a:cubicBezTo>
                <a:cubicBezTo>
                  <a:pt x="39013" y="108839"/>
                  <a:pt x="18874" y="88700"/>
                  <a:pt x="18874" y="63857"/>
                </a:cubicBezTo>
                <a:cubicBezTo>
                  <a:pt x="18898" y="39023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3"/>
                  <a:pt x="63857" y="127713"/>
                </a:cubicBezTo>
                <a:cubicBezTo>
                  <a:pt x="99124" y="127713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4" name="!!Straight Connector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301262" y="3505200"/>
            <a:ext cx="0" cy="335280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Graphic 25">
            <a:extLst>
              <a:ext uri="{FF2B5EF4-FFF2-40B4-BE49-F238E27FC236}">
                <a16:creationId xmlns:a16="http://schemas.microsoft.com/office/drawing/2014/main" id="{508BEF50-7B1E-49A4-BC19-5F4F1D755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10836425" y="5436655"/>
            <a:ext cx="151536" cy="151536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3FBAD350-5664-4811-A208-657FB882D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1245175" y="5896734"/>
            <a:ext cx="108625" cy="108625"/>
          </a:xfrm>
          <a:prstGeom prst="rect">
            <a:avLst/>
          </a:prstGeom>
        </p:spPr>
      </p:pic>
      <p:pic>
        <p:nvPicPr>
          <p:cNvPr id="30" name="Graphic 29">
            <a:extLst>
              <a:ext uri="{FF2B5EF4-FFF2-40B4-BE49-F238E27FC236}">
                <a16:creationId xmlns:a16="http://schemas.microsoft.com/office/drawing/2014/main" id="{C39ADB8F-D187-49D7-BDCF-C1B6DC727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10554288" y="6038004"/>
            <a:ext cx="95759" cy="9575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AD25B5-4C18-6EC2-C421-0C5515036457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2" b="18641"/>
          <a:stretch/>
        </p:blipFill>
        <p:spPr>
          <a:xfrm>
            <a:off x="6740358" y="1606411"/>
            <a:ext cx="5451642" cy="5251590"/>
          </a:xfrm>
          <a:custGeom>
            <a:avLst/>
            <a:gdLst/>
            <a:ahLst/>
            <a:cxnLst/>
            <a:rect l="l" t="t" r="r" b="b"/>
            <a:pathLst>
              <a:path w="5923214" h="5705857">
                <a:moveTo>
                  <a:pt x="3612238" y="0"/>
                </a:moveTo>
                <a:cubicBezTo>
                  <a:pt x="4485043" y="0"/>
                  <a:pt x="5285549" y="309553"/>
                  <a:pt x="5909957" y="824860"/>
                </a:cubicBezTo>
                <a:lnTo>
                  <a:pt x="5923214" y="836909"/>
                </a:lnTo>
                <a:lnTo>
                  <a:pt x="5923214" y="5705857"/>
                </a:lnTo>
                <a:lnTo>
                  <a:pt x="672237" y="5705857"/>
                </a:lnTo>
                <a:lnTo>
                  <a:pt x="616914" y="5631875"/>
                </a:lnTo>
                <a:cubicBezTo>
                  <a:pt x="227427" y="5055358"/>
                  <a:pt x="0" y="4360357"/>
                  <a:pt x="0" y="3612238"/>
                </a:cubicBezTo>
                <a:cubicBezTo>
                  <a:pt x="0" y="1617255"/>
                  <a:pt x="1617255" y="0"/>
                  <a:pt x="3612238" y="0"/>
                </a:cubicBezTo>
                <a:close/>
              </a:path>
            </a:pathLst>
          </a:cu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EEBD0E2-73BA-3D72-0277-00156DDE6A52}"/>
              </a:ext>
            </a:extLst>
          </p:cNvPr>
          <p:cNvSpPr/>
          <p:nvPr/>
        </p:nvSpPr>
        <p:spPr>
          <a:xfrm>
            <a:off x="1477510" y="1525206"/>
            <a:ext cx="5333872" cy="1069847"/>
          </a:xfrm>
          <a:prstGeom prst="rect">
            <a:avLst/>
          </a:prstGeom>
          <a:solidFill>
            <a:srgbClr val="B5FDF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0" dirty="0">
                <a:solidFill>
                  <a:sysClr val="windowText" lastClr="000000"/>
                </a:solidFill>
                <a:latin typeface="Topmarks" pitchFamily="2" charset="77"/>
              </a:rPr>
              <a:t>Any questions?</a:t>
            </a:r>
            <a:endParaRPr lang="en-US" sz="2600" dirty="0">
              <a:solidFill>
                <a:sysClr val="windowText" lastClr="000000"/>
              </a:solidFill>
              <a:latin typeface="Topmark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1825782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GradientVTI">
  <a:themeElements>
    <a:clrScheme name="Office">
      <a:dk1>
        <a:srgbClr val="000000"/>
      </a:dk1>
      <a:lt1>
        <a:srgbClr val="FFFFFF"/>
      </a:lt1>
      <a:dk2>
        <a:srgbClr val="281B10"/>
      </a:dk2>
      <a:lt2>
        <a:srgbClr val="FFF9F5"/>
      </a:lt2>
      <a:accent1>
        <a:srgbClr val="EE7661"/>
      </a:accent1>
      <a:accent2>
        <a:srgbClr val="4E91F0"/>
      </a:accent2>
      <a:accent3>
        <a:srgbClr val="5B5260"/>
      </a:accent3>
      <a:accent4>
        <a:srgbClr val="2CC3B4"/>
      </a:accent4>
      <a:accent5>
        <a:srgbClr val="C097F8"/>
      </a:accent5>
      <a:accent6>
        <a:srgbClr val="FF9514"/>
      </a:accent6>
      <a:hlink>
        <a:srgbClr val="E50CBC"/>
      </a:hlink>
      <a:folHlink>
        <a:srgbClr val="6257FF"/>
      </a:folHlink>
    </a:clrScheme>
    <a:fontScheme name="Univers">
      <a:majorFont>
        <a:latin typeface="Univers"/>
        <a:ea typeface=""/>
        <a:cs typeface=""/>
      </a:majorFont>
      <a:minorFont>
        <a:latin typeface="Univer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VTI" id="{605F9078-86F9-4258-A3E1-F8EFF02AE8CC}" vid="{4848699B-BB01-41E3-9EC4-3D97DFE5292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a7a2fc4-f97a-466f-aca8-12f03ccc6b98" xsi:nil="true"/>
    <lcf76f155ced4ddcb4097134ff3c332f xmlns="7b018478-3902-4892-917b-3bd8213c7091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F9B1335ED25E4C847A084F9C3E348D" ma:contentTypeVersion="21" ma:contentTypeDescription="Create a new document." ma:contentTypeScope="" ma:versionID="97bd5b165cb0436617008a44d40a0621">
  <xsd:schema xmlns:xsd="http://www.w3.org/2001/XMLSchema" xmlns:xs="http://www.w3.org/2001/XMLSchema" xmlns:p="http://schemas.microsoft.com/office/2006/metadata/properties" xmlns:ns1="http://schemas.microsoft.com/sharepoint/v3" xmlns:ns2="ba7a2fc4-f97a-466f-aca8-12f03ccc6b98" xmlns:ns3="7b018478-3902-4892-917b-3bd8213c7091" targetNamespace="http://schemas.microsoft.com/office/2006/metadata/properties" ma:root="true" ma:fieldsID="4cfc8076a97e96887866cfdf24198135" ns1:_="" ns2:_="" ns3:_="">
    <xsd:import namespace="http://schemas.microsoft.com/sharepoint/v3"/>
    <xsd:import namespace="ba7a2fc4-f97a-466f-aca8-12f03ccc6b98"/>
    <xsd:import namespace="7b018478-3902-4892-917b-3bd8213c7091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7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8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7a2fc4-f97a-466f-aca8-12f03ccc6b9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a3627e3e-95a2-40dd-b39b-cc859bd53a52}" ma:internalName="TaxCatchAll" ma:showField="CatchAllData" ma:web="ba7a2fc4-f97a-466f-aca8-12f03ccc6b9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018478-3902-4892-917b-3bd8213c70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07d03fb-8ed5-4da1-948e-dd2af99640a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29AEAF2-CF76-4332-841F-52022BCF36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93D1DFF-23D5-4CA5-8356-B6F47D729D83}">
  <ds:schemaRefs>
    <ds:schemaRef ds:uri="http://purl.org/dc/terms/"/>
    <ds:schemaRef ds:uri="http://purl.org/dc/elements/1.1/"/>
    <ds:schemaRef ds:uri="http://purl.org/dc/dcmitype/"/>
    <ds:schemaRef ds:uri="ba7a2fc4-f97a-466f-aca8-12f03ccc6b98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7b018478-3902-4892-917b-3bd8213c7091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C50F9FB-0924-411A-A168-0B0883A13C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ba7a2fc4-f97a-466f-aca8-12f03ccc6b98"/>
    <ds:schemaRef ds:uri="7b018478-3902-4892-917b-3bd8213c70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262</Words>
  <Application>Microsoft Macintosh PowerPoint</Application>
  <PresentationFormat>Widescreen</PresentationFormat>
  <Paragraphs>16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Aptos</vt:lpstr>
      <vt:lpstr>Aptos Display</vt:lpstr>
      <vt:lpstr>Arial</vt:lpstr>
      <vt:lpstr>Topmarks</vt:lpstr>
      <vt:lpstr>Univers</vt:lpstr>
      <vt:lpstr>Office Theme</vt:lpstr>
      <vt:lpstr>GradientVTI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Ward</dc:creator>
  <cp:lastModifiedBy>Harriet Morris</cp:lastModifiedBy>
  <cp:revision>2</cp:revision>
  <dcterms:created xsi:type="dcterms:W3CDTF">2024-01-21T19:26:41Z</dcterms:created>
  <dcterms:modified xsi:type="dcterms:W3CDTF">2026-11-06T11:56:00Z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0x010100E5F9B1335ED25E4C847A084F9C3E348D</vt:lpwstr>
  </property>
  <property fmtid="{D5CDD505-2E9C-101B-9397-08002B2CF9AE}" pid="3" name="MediaServiceImageTags">
    <vt:lpwstr/>
  </property>
</Properties>
</file>