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0"/>
  </p:notesMasterIdLst>
  <p:sldIdLst>
    <p:sldId id="257" r:id="rId5"/>
    <p:sldId id="258" r:id="rId6"/>
    <p:sldId id="260" r:id="rId7"/>
    <p:sldId id="259" r:id="rId8"/>
    <p:sldId id="261" r:id="rId9"/>
    <p:sldId id="262" r:id="rId10"/>
    <p:sldId id="283" r:id="rId11"/>
    <p:sldId id="284" r:id="rId12"/>
    <p:sldId id="285" r:id="rId13"/>
    <p:sldId id="270" r:id="rId14"/>
    <p:sldId id="287" r:id="rId15"/>
    <p:sldId id="263" r:id="rId16"/>
    <p:sldId id="267" r:id="rId17"/>
    <p:sldId id="282" r:id="rId18"/>
    <p:sldId id="28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149898-E68F-1F49-B0BF-B8E0D73363DA}" v="13" dt="2025-11-11T15:43:57.3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50"/>
    <p:restoredTop sz="94499"/>
  </p:normalViewPr>
  <p:slideViewPr>
    <p:cSldViewPr snapToGrid="0">
      <p:cViewPr varScale="1">
        <p:scale>
          <a:sx n="130" d="100"/>
          <a:sy n="130" d="100"/>
        </p:scale>
        <p:origin x="200" y="6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E59A1E-BD9C-4890-8F6E-2E149C28C32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4AB55B3-B16E-4A02-A13C-D8A59B96A8BD}">
      <dgm:prSet/>
      <dgm:spPr/>
      <dgm:t>
        <a:bodyPr/>
        <a:lstStyle/>
        <a:p>
          <a:r>
            <a:rPr lang="en-GB"/>
            <a:t>We use a simple, consistent approach to teaching spellings </a:t>
          </a:r>
          <a:endParaRPr lang="en-US"/>
        </a:p>
      </dgm:t>
    </dgm:pt>
    <dgm:pt modelId="{529A676E-576D-48C2-B032-5C1CCCA4B766}" type="parTrans" cxnId="{F5A1D592-AD66-4A1B-9F8F-18840C4C4B1C}">
      <dgm:prSet/>
      <dgm:spPr/>
      <dgm:t>
        <a:bodyPr/>
        <a:lstStyle/>
        <a:p>
          <a:endParaRPr lang="en-US"/>
        </a:p>
      </dgm:t>
    </dgm:pt>
    <dgm:pt modelId="{E109F7F3-9344-420A-A252-36106443208F}" type="sibTrans" cxnId="{F5A1D592-AD66-4A1B-9F8F-18840C4C4B1C}">
      <dgm:prSet/>
      <dgm:spPr/>
      <dgm:t>
        <a:bodyPr/>
        <a:lstStyle/>
        <a:p>
          <a:endParaRPr lang="en-US"/>
        </a:p>
      </dgm:t>
    </dgm:pt>
    <dgm:pt modelId="{183E7293-14B1-4282-AF06-BAC0364B4153}">
      <dgm:prSet/>
      <dgm:spPr/>
      <dgm:t>
        <a:bodyPr/>
        <a:lstStyle/>
        <a:p>
          <a:r>
            <a:rPr lang="en-GB"/>
            <a:t>There are 3 spelling sessions per week that follow a similar structure </a:t>
          </a:r>
          <a:endParaRPr lang="en-US"/>
        </a:p>
      </dgm:t>
    </dgm:pt>
    <dgm:pt modelId="{C9F57FE4-F7F5-485B-B40D-B3E828970C12}" type="parTrans" cxnId="{C973319B-CB17-45A7-BFDD-99DC8E7BB62D}">
      <dgm:prSet/>
      <dgm:spPr/>
      <dgm:t>
        <a:bodyPr/>
        <a:lstStyle/>
        <a:p>
          <a:endParaRPr lang="en-US"/>
        </a:p>
      </dgm:t>
    </dgm:pt>
    <dgm:pt modelId="{70A8A1D3-53C1-46AA-B5C0-96B1251B01E1}" type="sibTrans" cxnId="{C973319B-CB17-45A7-BFDD-99DC8E7BB62D}">
      <dgm:prSet/>
      <dgm:spPr/>
      <dgm:t>
        <a:bodyPr/>
        <a:lstStyle/>
        <a:p>
          <a:endParaRPr lang="en-US"/>
        </a:p>
      </dgm:t>
    </dgm:pt>
    <dgm:pt modelId="{4994C1F5-1C57-432B-B799-1BF4CD23D12D}">
      <dgm:prSet/>
      <dgm:spPr/>
      <dgm:t>
        <a:bodyPr/>
        <a:lstStyle/>
        <a:p>
          <a:r>
            <a:rPr lang="en-GB"/>
            <a:t>Each session follows the structure of: Teach, Practice, Apply</a:t>
          </a:r>
          <a:endParaRPr lang="en-US"/>
        </a:p>
      </dgm:t>
    </dgm:pt>
    <dgm:pt modelId="{8F230987-EFD7-4290-B39E-0BD6BD428F66}" type="parTrans" cxnId="{FC9C0738-91DE-4885-854A-92B193260EA5}">
      <dgm:prSet/>
      <dgm:spPr/>
      <dgm:t>
        <a:bodyPr/>
        <a:lstStyle/>
        <a:p>
          <a:endParaRPr lang="en-US"/>
        </a:p>
      </dgm:t>
    </dgm:pt>
    <dgm:pt modelId="{88DAA3B1-1420-4EC0-B259-D0F8C0721D4D}" type="sibTrans" cxnId="{FC9C0738-91DE-4885-854A-92B193260EA5}">
      <dgm:prSet/>
      <dgm:spPr/>
      <dgm:t>
        <a:bodyPr/>
        <a:lstStyle/>
        <a:p>
          <a:endParaRPr lang="en-US"/>
        </a:p>
      </dgm:t>
    </dgm:pt>
    <dgm:pt modelId="{7DF68885-F831-4E46-950C-503EE56B78AB}">
      <dgm:prSet/>
      <dgm:spPr/>
      <dgm:t>
        <a:bodyPr/>
        <a:lstStyle/>
        <a:p>
          <a:r>
            <a:rPr lang="en-GB"/>
            <a:t>Your child will experience the same classroom routines within each lesson which reduces cognitive load and maximises the chances of success. </a:t>
          </a:r>
          <a:endParaRPr lang="en-US"/>
        </a:p>
      </dgm:t>
    </dgm:pt>
    <dgm:pt modelId="{17047620-F443-466C-BFF7-9F5CA007910B}" type="parTrans" cxnId="{A6A672EA-7646-40DB-AD05-4EB1377A303F}">
      <dgm:prSet/>
      <dgm:spPr/>
      <dgm:t>
        <a:bodyPr/>
        <a:lstStyle/>
        <a:p>
          <a:endParaRPr lang="en-US"/>
        </a:p>
      </dgm:t>
    </dgm:pt>
    <dgm:pt modelId="{4416F92F-316C-4717-BDB2-B587047B2CCB}" type="sibTrans" cxnId="{A6A672EA-7646-40DB-AD05-4EB1377A303F}">
      <dgm:prSet/>
      <dgm:spPr/>
      <dgm:t>
        <a:bodyPr/>
        <a:lstStyle/>
        <a:p>
          <a:endParaRPr lang="en-US"/>
        </a:p>
      </dgm:t>
    </dgm:pt>
    <dgm:pt modelId="{5C4168DF-1690-124A-8DDE-591F8B4334AD}" type="pres">
      <dgm:prSet presAssocID="{03E59A1E-BD9C-4890-8F6E-2E149C28C32E}" presName="linear" presStyleCnt="0">
        <dgm:presLayoutVars>
          <dgm:animLvl val="lvl"/>
          <dgm:resizeHandles val="exact"/>
        </dgm:presLayoutVars>
      </dgm:prSet>
      <dgm:spPr/>
    </dgm:pt>
    <dgm:pt modelId="{E0857085-6860-BB44-9895-8F246B179F79}" type="pres">
      <dgm:prSet presAssocID="{84AB55B3-B16E-4A02-A13C-D8A59B96A8BD}" presName="parentText" presStyleLbl="node1" presStyleIdx="0" presStyleCnt="4">
        <dgm:presLayoutVars>
          <dgm:chMax val="0"/>
          <dgm:bulletEnabled val="1"/>
        </dgm:presLayoutVars>
      </dgm:prSet>
      <dgm:spPr/>
    </dgm:pt>
    <dgm:pt modelId="{A2820BAA-E574-D444-AA94-24F2827DD1EA}" type="pres">
      <dgm:prSet presAssocID="{E109F7F3-9344-420A-A252-36106443208F}" presName="spacer" presStyleCnt="0"/>
      <dgm:spPr/>
    </dgm:pt>
    <dgm:pt modelId="{6F2F5C12-B8FB-054F-846F-7D0C08BA3363}" type="pres">
      <dgm:prSet presAssocID="{183E7293-14B1-4282-AF06-BAC0364B4153}" presName="parentText" presStyleLbl="node1" presStyleIdx="1" presStyleCnt="4">
        <dgm:presLayoutVars>
          <dgm:chMax val="0"/>
          <dgm:bulletEnabled val="1"/>
        </dgm:presLayoutVars>
      </dgm:prSet>
      <dgm:spPr/>
    </dgm:pt>
    <dgm:pt modelId="{6080A20A-2BA3-8546-A3D9-E1C4352F069A}" type="pres">
      <dgm:prSet presAssocID="{70A8A1D3-53C1-46AA-B5C0-96B1251B01E1}" presName="spacer" presStyleCnt="0"/>
      <dgm:spPr/>
    </dgm:pt>
    <dgm:pt modelId="{B98D2F09-11D5-BF4F-BBFB-E4DB0438E429}" type="pres">
      <dgm:prSet presAssocID="{4994C1F5-1C57-432B-B799-1BF4CD23D12D}" presName="parentText" presStyleLbl="node1" presStyleIdx="2" presStyleCnt="4">
        <dgm:presLayoutVars>
          <dgm:chMax val="0"/>
          <dgm:bulletEnabled val="1"/>
        </dgm:presLayoutVars>
      </dgm:prSet>
      <dgm:spPr/>
    </dgm:pt>
    <dgm:pt modelId="{EC0A3C81-546E-ED40-B27B-BBB7B4A99886}" type="pres">
      <dgm:prSet presAssocID="{88DAA3B1-1420-4EC0-B259-D0F8C0721D4D}" presName="spacer" presStyleCnt="0"/>
      <dgm:spPr/>
    </dgm:pt>
    <dgm:pt modelId="{6DD4A433-2005-AC42-BE16-EBC8E33173F6}" type="pres">
      <dgm:prSet presAssocID="{7DF68885-F831-4E46-950C-503EE56B78AB}" presName="parentText" presStyleLbl="node1" presStyleIdx="3" presStyleCnt="4">
        <dgm:presLayoutVars>
          <dgm:chMax val="0"/>
          <dgm:bulletEnabled val="1"/>
        </dgm:presLayoutVars>
      </dgm:prSet>
      <dgm:spPr/>
    </dgm:pt>
  </dgm:ptLst>
  <dgm:cxnLst>
    <dgm:cxn modelId="{5687B12E-AA0D-F044-86C2-709428BA6EA9}" type="presOf" srcId="{183E7293-14B1-4282-AF06-BAC0364B4153}" destId="{6F2F5C12-B8FB-054F-846F-7D0C08BA3363}" srcOrd="0" destOrd="0" presId="urn:microsoft.com/office/officeart/2005/8/layout/vList2"/>
    <dgm:cxn modelId="{FC9C0738-91DE-4885-854A-92B193260EA5}" srcId="{03E59A1E-BD9C-4890-8F6E-2E149C28C32E}" destId="{4994C1F5-1C57-432B-B799-1BF4CD23D12D}" srcOrd="2" destOrd="0" parTransId="{8F230987-EFD7-4290-B39E-0BD6BD428F66}" sibTransId="{88DAA3B1-1420-4EC0-B259-D0F8C0721D4D}"/>
    <dgm:cxn modelId="{AC57E945-F7AB-AC41-8C8B-F41992D638D5}" type="presOf" srcId="{4994C1F5-1C57-432B-B799-1BF4CD23D12D}" destId="{B98D2F09-11D5-BF4F-BBFB-E4DB0438E429}" srcOrd="0" destOrd="0" presId="urn:microsoft.com/office/officeart/2005/8/layout/vList2"/>
    <dgm:cxn modelId="{8D854F52-65D3-9843-B891-E8621A14D900}" type="presOf" srcId="{84AB55B3-B16E-4A02-A13C-D8A59B96A8BD}" destId="{E0857085-6860-BB44-9895-8F246B179F79}" srcOrd="0" destOrd="0" presId="urn:microsoft.com/office/officeart/2005/8/layout/vList2"/>
    <dgm:cxn modelId="{F5A1D592-AD66-4A1B-9F8F-18840C4C4B1C}" srcId="{03E59A1E-BD9C-4890-8F6E-2E149C28C32E}" destId="{84AB55B3-B16E-4A02-A13C-D8A59B96A8BD}" srcOrd="0" destOrd="0" parTransId="{529A676E-576D-48C2-B032-5C1CCCA4B766}" sibTransId="{E109F7F3-9344-420A-A252-36106443208F}"/>
    <dgm:cxn modelId="{C973319B-CB17-45A7-BFDD-99DC8E7BB62D}" srcId="{03E59A1E-BD9C-4890-8F6E-2E149C28C32E}" destId="{183E7293-14B1-4282-AF06-BAC0364B4153}" srcOrd="1" destOrd="0" parTransId="{C9F57FE4-F7F5-485B-B40D-B3E828970C12}" sibTransId="{70A8A1D3-53C1-46AA-B5C0-96B1251B01E1}"/>
    <dgm:cxn modelId="{9E0AABA6-0B9C-254C-9B8E-F3971FCB54CF}" type="presOf" srcId="{7DF68885-F831-4E46-950C-503EE56B78AB}" destId="{6DD4A433-2005-AC42-BE16-EBC8E33173F6}" srcOrd="0" destOrd="0" presId="urn:microsoft.com/office/officeart/2005/8/layout/vList2"/>
    <dgm:cxn modelId="{A6A672EA-7646-40DB-AD05-4EB1377A303F}" srcId="{03E59A1E-BD9C-4890-8F6E-2E149C28C32E}" destId="{7DF68885-F831-4E46-950C-503EE56B78AB}" srcOrd="3" destOrd="0" parTransId="{17047620-F443-466C-BFF7-9F5CA007910B}" sibTransId="{4416F92F-316C-4717-BDB2-B587047B2CCB}"/>
    <dgm:cxn modelId="{8A0F9BFC-F555-3047-ABC0-C523202B7C45}" type="presOf" srcId="{03E59A1E-BD9C-4890-8F6E-2E149C28C32E}" destId="{5C4168DF-1690-124A-8DDE-591F8B4334AD}" srcOrd="0" destOrd="0" presId="urn:microsoft.com/office/officeart/2005/8/layout/vList2"/>
    <dgm:cxn modelId="{0F7B6135-4F0D-7242-9F6D-3F4E81EDB496}" type="presParOf" srcId="{5C4168DF-1690-124A-8DDE-591F8B4334AD}" destId="{E0857085-6860-BB44-9895-8F246B179F79}" srcOrd="0" destOrd="0" presId="urn:microsoft.com/office/officeart/2005/8/layout/vList2"/>
    <dgm:cxn modelId="{00728B69-15B0-3C4B-8A49-3E326DBAE61F}" type="presParOf" srcId="{5C4168DF-1690-124A-8DDE-591F8B4334AD}" destId="{A2820BAA-E574-D444-AA94-24F2827DD1EA}" srcOrd="1" destOrd="0" presId="urn:microsoft.com/office/officeart/2005/8/layout/vList2"/>
    <dgm:cxn modelId="{E0E0F762-3542-DA44-B348-3486395106E2}" type="presParOf" srcId="{5C4168DF-1690-124A-8DDE-591F8B4334AD}" destId="{6F2F5C12-B8FB-054F-846F-7D0C08BA3363}" srcOrd="2" destOrd="0" presId="urn:microsoft.com/office/officeart/2005/8/layout/vList2"/>
    <dgm:cxn modelId="{BF1951DF-28C0-1443-A5A5-590E5587F8AF}" type="presParOf" srcId="{5C4168DF-1690-124A-8DDE-591F8B4334AD}" destId="{6080A20A-2BA3-8546-A3D9-E1C4352F069A}" srcOrd="3" destOrd="0" presId="urn:microsoft.com/office/officeart/2005/8/layout/vList2"/>
    <dgm:cxn modelId="{1982C9CF-7A64-934D-9799-07590AB635F3}" type="presParOf" srcId="{5C4168DF-1690-124A-8DDE-591F8B4334AD}" destId="{B98D2F09-11D5-BF4F-BBFB-E4DB0438E429}" srcOrd="4" destOrd="0" presId="urn:microsoft.com/office/officeart/2005/8/layout/vList2"/>
    <dgm:cxn modelId="{0C93DB02-7AA8-BE49-9EFC-07FEF7EDE96D}" type="presParOf" srcId="{5C4168DF-1690-124A-8DDE-591F8B4334AD}" destId="{EC0A3C81-546E-ED40-B27B-BBB7B4A99886}" srcOrd="5" destOrd="0" presId="urn:microsoft.com/office/officeart/2005/8/layout/vList2"/>
    <dgm:cxn modelId="{DC6310F9-F5EC-E142-828D-D7E1027E731C}" type="presParOf" srcId="{5C4168DF-1690-124A-8DDE-591F8B4334AD}" destId="{6DD4A433-2005-AC42-BE16-EBC8E33173F6}"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57085-6860-BB44-9895-8F246B179F79}">
      <dsp:nvSpPr>
        <dsp:cNvPr id="0" name=""/>
        <dsp:cNvSpPr/>
      </dsp:nvSpPr>
      <dsp:spPr>
        <a:xfrm>
          <a:off x="0" y="415519"/>
          <a:ext cx="6391275" cy="1062871"/>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We use a simple, consistent approach to teaching spellings </a:t>
          </a:r>
          <a:endParaRPr lang="en-US" sz="1900" kern="1200"/>
        </a:p>
      </dsp:txBody>
      <dsp:txXfrm>
        <a:off x="51885" y="467404"/>
        <a:ext cx="6287505" cy="959101"/>
      </dsp:txXfrm>
    </dsp:sp>
    <dsp:sp modelId="{6F2F5C12-B8FB-054F-846F-7D0C08BA3363}">
      <dsp:nvSpPr>
        <dsp:cNvPr id="0" name=""/>
        <dsp:cNvSpPr/>
      </dsp:nvSpPr>
      <dsp:spPr>
        <a:xfrm>
          <a:off x="0" y="1533111"/>
          <a:ext cx="6391275" cy="1062871"/>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There are 3 spelling sessions per week that follow a similar structure </a:t>
          </a:r>
          <a:endParaRPr lang="en-US" sz="1900" kern="1200"/>
        </a:p>
      </dsp:txBody>
      <dsp:txXfrm>
        <a:off x="51885" y="1584996"/>
        <a:ext cx="6287505" cy="959101"/>
      </dsp:txXfrm>
    </dsp:sp>
    <dsp:sp modelId="{B98D2F09-11D5-BF4F-BBFB-E4DB0438E429}">
      <dsp:nvSpPr>
        <dsp:cNvPr id="0" name=""/>
        <dsp:cNvSpPr/>
      </dsp:nvSpPr>
      <dsp:spPr>
        <a:xfrm>
          <a:off x="0" y="2650703"/>
          <a:ext cx="6391275" cy="1062871"/>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Each session follows the structure of: Teach, Practice, Apply</a:t>
          </a:r>
          <a:endParaRPr lang="en-US" sz="1900" kern="1200"/>
        </a:p>
      </dsp:txBody>
      <dsp:txXfrm>
        <a:off x="51885" y="2702588"/>
        <a:ext cx="6287505" cy="959101"/>
      </dsp:txXfrm>
    </dsp:sp>
    <dsp:sp modelId="{6DD4A433-2005-AC42-BE16-EBC8E33173F6}">
      <dsp:nvSpPr>
        <dsp:cNvPr id="0" name=""/>
        <dsp:cNvSpPr/>
      </dsp:nvSpPr>
      <dsp:spPr>
        <a:xfrm>
          <a:off x="0" y="3768295"/>
          <a:ext cx="6391275" cy="1062871"/>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Your child will experience the same classroom routines within each lesson which reduces cognitive load and maximises the chances of success. </a:t>
          </a:r>
          <a:endParaRPr lang="en-US" sz="1900" kern="1200"/>
        </a:p>
      </dsp:txBody>
      <dsp:txXfrm>
        <a:off x="51885" y="3820180"/>
        <a:ext cx="6287505" cy="9591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72DEAC-1CD8-3241-9B6C-3B0FACBD016E}" type="datetimeFigureOut">
              <a:rPr lang="en-US" smtClean="0"/>
              <a:t>11/11/25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7536B4-3580-FF4C-B14B-D84D23EC6796}" type="slidenum">
              <a:rPr lang="en-US" smtClean="0"/>
              <a:t>‹#›</a:t>
            </a:fld>
            <a:endParaRPr lang="en-US"/>
          </a:p>
        </p:txBody>
      </p:sp>
    </p:spTree>
    <p:extLst>
      <p:ext uri="{BB962C8B-B14F-4D97-AF65-F5344CB8AC3E}">
        <p14:creationId xmlns:p14="http://schemas.microsoft.com/office/powerpoint/2010/main" val="2679501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2</a:t>
            </a:fld>
            <a:endParaRPr lang="en-US"/>
          </a:p>
        </p:txBody>
      </p:sp>
    </p:spTree>
    <p:extLst>
      <p:ext uri="{BB962C8B-B14F-4D97-AF65-F5344CB8AC3E}">
        <p14:creationId xmlns:p14="http://schemas.microsoft.com/office/powerpoint/2010/main" val="3907746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3</a:t>
            </a:fld>
            <a:endParaRPr lang="en-US"/>
          </a:p>
        </p:txBody>
      </p:sp>
    </p:spTree>
    <p:extLst>
      <p:ext uri="{BB962C8B-B14F-4D97-AF65-F5344CB8AC3E}">
        <p14:creationId xmlns:p14="http://schemas.microsoft.com/office/powerpoint/2010/main" val="1026495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4</a:t>
            </a:fld>
            <a:endParaRPr lang="en-US"/>
          </a:p>
        </p:txBody>
      </p:sp>
    </p:spTree>
    <p:extLst>
      <p:ext uri="{BB962C8B-B14F-4D97-AF65-F5344CB8AC3E}">
        <p14:creationId xmlns:p14="http://schemas.microsoft.com/office/powerpoint/2010/main" val="1940080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5</a:t>
            </a:fld>
            <a:endParaRPr lang="en-US"/>
          </a:p>
        </p:txBody>
      </p:sp>
    </p:spTree>
    <p:extLst>
      <p:ext uri="{BB962C8B-B14F-4D97-AF65-F5344CB8AC3E}">
        <p14:creationId xmlns:p14="http://schemas.microsoft.com/office/powerpoint/2010/main" val="1713553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6</a:t>
            </a:fld>
            <a:endParaRPr lang="en-US"/>
          </a:p>
        </p:txBody>
      </p:sp>
    </p:spTree>
    <p:extLst>
      <p:ext uri="{BB962C8B-B14F-4D97-AF65-F5344CB8AC3E}">
        <p14:creationId xmlns:p14="http://schemas.microsoft.com/office/powerpoint/2010/main" val="1133894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A228-CD8D-8A92-D723-173F717209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7DABCD-ABAF-AF61-A536-AB52F84BAF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A5E19D-A806-506A-BBF0-02DB999A4E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75031D-560A-E738-7EC8-89DFC13956B5}"/>
              </a:ext>
            </a:extLst>
          </p:cNvPr>
          <p:cNvSpPr>
            <a:spLocks noGrp="1"/>
          </p:cNvSpPr>
          <p:nvPr>
            <p:ph type="sldNum" sz="quarter" idx="5"/>
          </p:nvPr>
        </p:nvSpPr>
        <p:spPr/>
        <p:txBody>
          <a:bodyPr/>
          <a:lstStyle/>
          <a:p>
            <a:fld id="{A87536B4-3580-FF4C-B14B-D84D23EC6796}" type="slidenum">
              <a:rPr lang="en-US" smtClean="0"/>
              <a:t>7</a:t>
            </a:fld>
            <a:endParaRPr lang="en-US"/>
          </a:p>
        </p:txBody>
      </p:sp>
    </p:spTree>
    <p:extLst>
      <p:ext uri="{BB962C8B-B14F-4D97-AF65-F5344CB8AC3E}">
        <p14:creationId xmlns:p14="http://schemas.microsoft.com/office/powerpoint/2010/main" val="2035579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9E2DB-F29A-540C-6446-400E02351A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F63725-09C0-ABCB-A17B-63A6B49B4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44CA76-9AC1-34D0-B272-7DE90D278A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22C64A-21E3-2E5A-FDEF-3A08DCCF2629}"/>
              </a:ext>
            </a:extLst>
          </p:cNvPr>
          <p:cNvSpPr>
            <a:spLocks noGrp="1"/>
          </p:cNvSpPr>
          <p:nvPr>
            <p:ph type="sldNum" sz="quarter" idx="5"/>
          </p:nvPr>
        </p:nvSpPr>
        <p:spPr/>
        <p:txBody>
          <a:bodyPr/>
          <a:lstStyle/>
          <a:p>
            <a:fld id="{A87536B4-3580-FF4C-B14B-D84D23EC6796}" type="slidenum">
              <a:rPr lang="en-US" smtClean="0"/>
              <a:t>8</a:t>
            </a:fld>
            <a:endParaRPr lang="en-US"/>
          </a:p>
        </p:txBody>
      </p:sp>
    </p:spTree>
    <p:extLst>
      <p:ext uri="{BB962C8B-B14F-4D97-AF65-F5344CB8AC3E}">
        <p14:creationId xmlns:p14="http://schemas.microsoft.com/office/powerpoint/2010/main" val="17265981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2077C-AC48-A3B8-1CF8-365AA8F10A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DF1788-D709-873F-56B3-8CE1A584C7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77F2C5-F8B8-033B-67FD-FECA5D39D3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B18CAA-1DB2-A635-CEC2-854179971FB2}"/>
              </a:ext>
            </a:extLst>
          </p:cNvPr>
          <p:cNvSpPr>
            <a:spLocks noGrp="1"/>
          </p:cNvSpPr>
          <p:nvPr>
            <p:ph type="sldNum" sz="quarter" idx="5"/>
          </p:nvPr>
        </p:nvSpPr>
        <p:spPr/>
        <p:txBody>
          <a:bodyPr/>
          <a:lstStyle/>
          <a:p>
            <a:fld id="{A87536B4-3580-FF4C-B14B-D84D23EC6796}" type="slidenum">
              <a:rPr lang="en-US" smtClean="0"/>
              <a:t>9</a:t>
            </a:fld>
            <a:endParaRPr lang="en-US"/>
          </a:p>
        </p:txBody>
      </p:sp>
    </p:spTree>
    <p:extLst>
      <p:ext uri="{BB962C8B-B14F-4D97-AF65-F5344CB8AC3E}">
        <p14:creationId xmlns:p14="http://schemas.microsoft.com/office/powerpoint/2010/main" val="2114785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10</a:t>
            </a:fld>
            <a:endParaRPr lang="en-US"/>
          </a:p>
        </p:txBody>
      </p:sp>
    </p:spTree>
    <p:extLst>
      <p:ext uri="{BB962C8B-B14F-4D97-AF65-F5344CB8AC3E}">
        <p14:creationId xmlns:p14="http://schemas.microsoft.com/office/powerpoint/2010/main" val="3005633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03EBB-5E4B-AC66-3B6E-2353B3A74D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445138-5DC9-BFCC-A894-A1F980E1B2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AD3DE-5067-D38C-04C6-53CA95D240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428414-C7BA-951A-A600-7D4721617458}"/>
              </a:ext>
            </a:extLst>
          </p:cNvPr>
          <p:cNvSpPr>
            <a:spLocks noGrp="1"/>
          </p:cNvSpPr>
          <p:nvPr>
            <p:ph type="sldNum" sz="quarter" idx="5"/>
          </p:nvPr>
        </p:nvSpPr>
        <p:spPr/>
        <p:txBody>
          <a:bodyPr/>
          <a:lstStyle/>
          <a:p>
            <a:fld id="{A87536B4-3580-FF4C-B14B-D84D23EC6796}" type="slidenum">
              <a:rPr lang="en-US" smtClean="0"/>
              <a:t>11</a:t>
            </a:fld>
            <a:endParaRPr lang="en-US"/>
          </a:p>
        </p:txBody>
      </p:sp>
    </p:spTree>
    <p:extLst>
      <p:ext uri="{BB962C8B-B14F-4D97-AF65-F5344CB8AC3E}">
        <p14:creationId xmlns:p14="http://schemas.microsoft.com/office/powerpoint/2010/main" val="24031674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7536B4-3580-FF4C-B14B-D84D23EC6796}" type="slidenum">
              <a:rPr lang="en-US" smtClean="0"/>
              <a:t>12</a:t>
            </a:fld>
            <a:endParaRPr lang="en-US"/>
          </a:p>
        </p:txBody>
      </p:sp>
    </p:spTree>
    <p:extLst>
      <p:ext uri="{BB962C8B-B14F-4D97-AF65-F5344CB8AC3E}">
        <p14:creationId xmlns:p14="http://schemas.microsoft.com/office/powerpoint/2010/main" val="616045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 it light, fun – little and often is best!</a:t>
            </a:r>
          </a:p>
        </p:txBody>
      </p:sp>
      <p:sp>
        <p:nvSpPr>
          <p:cNvPr id="4" name="Slide Number Placeholder 3"/>
          <p:cNvSpPr>
            <a:spLocks noGrp="1"/>
          </p:cNvSpPr>
          <p:nvPr>
            <p:ph type="sldNum" sz="quarter" idx="5"/>
          </p:nvPr>
        </p:nvSpPr>
        <p:spPr/>
        <p:txBody>
          <a:bodyPr/>
          <a:lstStyle/>
          <a:p>
            <a:fld id="{A87536B4-3580-FF4C-B14B-D84D23EC6796}" type="slidenum">
              <a:rPr lang="en-US" smtClean="0"/>
              <a:t>13</a:t>
            </a:fld>
            <a:endParaRPr lang="en-US"/>
          </a:p>
        </p:txBody>
      </p:sp>
    </p:spTree>
    <p:extLst>
      <p:ext uri="{BB962C8B-B14F-4D97-AF65-F5344CB8AC3E}">
        <p14:creationId xmlns:p14="http://schemas.microsoft.com/office/powerpoint/2010/main" val="16365016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 name="Slide Number Placeholder 5"/>
          <p:cNvSpPr>
            <a:spLocks noGrp="1"/>
          </p:cNvSpPr>
          <p:nvPr>
            <p:ph type="sldNum" sz="quarter" idx="12"/>
          </p:nvPr>
        </p:nvSpPr>
        <p:spPr>
          <a:xfrm>
            <a:off x="10352540" y="295729"/>
            <a:ext cx="838199" cy="767687"/>
          </a:xfrm>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184119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581454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22302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BBE7B02-3563-B647-8E1C-7ED8046DB785}" type="datetimeFigureOut">
              <a:rPr lang="en-US" smtClean="0"/>
              <a:t>11/11/25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347255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BBE7B02-3563-B647-8E1C-7ED8046DB785}" type="datetimeFigureOut">
              <a:rPr lang="en-US" smtClean="0"/>
              <a:t>11/11/25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64411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BBE7B02-3563-B647-8E1C-7ED8046DB785}" type="datetimeFigureOut">
              <a:rPr lang="en-US" smtClean="0"/>
              <a:t>11/11/25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04207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E7B02-3563-B647-8E1C-7ED8046DB785}" type="datetimeFigureOut">
              <a:rPr lang="en-US" smtClean="0"/>
              <a:t>11/11/25</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882408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11/11/25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482218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11/11/25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492492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BE7B02-3563-B647-8E1C-7ED8046DB785}" type="datetimeFigureOut">
              <a:rPr lang="en-US" smtClean="0"/>
              <a:t>11/11/25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041575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15091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776136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949098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BBE7B02-3563-B647-8E1C-7ED8046DB785}" type="datetimeFigureOut">
              <a:rPr lang="en-US" smtClean="0"/>
              <a:t>11/11/25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860326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BBE7B02-3563-B647-8E1C-7ED8046DB785}" type="datetimeFigureOut">
              <a:rPr lang="en-US" smtClean="0"/>
              <a:t>11/11/25</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3700214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15282645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BBE7B02-3563-B647-8E1C-7ED8046DB785}" type="datetimeFigureOut">
              <a:rPr lang="en-US" smtClean="0"/>
              <a:t>11/11/25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71FA15A-8E87-FF41-A28C-432544D7ED70}" type="slidenum">
              <a:rPr lang="en-US" smtClean="0"/>
              <a:t>‹#›</a:t>
            </a:fld>
            <a:endParaRPr lang="en-US"/>
          </a:p>
        </p:txBody>
      </p:sp>
    </p:spTree>
    <p:extLst>
      <p:ext uri="{BB962C8B-B14F-4D97-AF65-F5344CB8AC3E}">
        <p14:creationId xmlns:p14="http://schemas.microsoft.com/office/powerpoint/2010/main" val="2270202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US"/>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BBE7B02-3563-B647-8E1C-7ED8046DB785}" type="datetimeFigureOut">
              <a:rPr lang="en-US" smtClean="0"/>
              <a:t>11/11/25</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71FA15A-8E87-FF41-A28C-432544D7ED70}" type="slidenum">
              <a:rPr lang="en-US" smtClean="0"/>
              <a:t>‹#›</a:t>
            </a:fld>
            <a:endParaRPr lang="en-US"/>
          </a:p>
        </p:txBody>
      </p:sp>
    </p:spTree>
    <p:extLst>
      <p:ext uri="{BB962C8B-B14F-4D97-AF65-F5344CB8AC3E}">
        <p14:creationId xmlns:p14="http://schemas.microsoft.com/office/powerpoint/2010/main" val="26679297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urple and green circle with white text&#10;&#10;AI-generated content may be incorrect.">
            <a:extLst>
              <a:ext uri="{FF2B5EF4-FFF2-40B4-BE49-F238E27FC236}">
                <a16:creationId xmlns:a16="http://schemas.microsoft.com/office/drawing/2014/main" id="{BC9FDA14-59D4-8077-911F-A1339CB4A4B1}"/>
              </a:ext>
            </a:extLst>
          </p:cNvPr>
          <p:cNvPicPr>
            <a:picLocks noChangeAspect="1"/>
          </p:cNvPicPr>
          <p:nvPr/>
        </p:nvPicPr>
        <p:blipFill>
          <a:blip r:embed="rId2"/>
          <a:stretch>
            <a:fillRect/>
          </a:stretch>
        </p:blipFill>
        <p:spPr>
          <a:xfrm>
            <a:off x="6096000" y="1317188"/>
            <a:ext cx="4817658" cy="3880631"/>
          </a:xfrm>
          <a:prstGeom prst="rect">
            <a:avLst/>
          </a:prstGeom>
        </p:spPr>
      </p:pic>
      <p:sp>
        <p:nvSpPr>
          <p:cNvPr id="5" name="TextBox 4">
            <a:extLst>
              <a:ext uri="{FF2B5EF4-FFF2-40B4-BE49-F238E27FC236}">
                <a16:creationId xmlns:a16="http://schemas.microsoft.com/office/drawing/2014/main" id="{389A0A2A-7D5B-050F-BB8F-C1D62492C677}"/>
              </a:ext>
            </a:extLst>
          </p:cNvPr>
          <p:cNvSpPr txBox="1"/>
          <p:nvPr/>
        </p:nvSpPr>
        <p:spPr>
          <a:xfrm>
            <a:off x="914400" y="2238233"/>
            <a:ext cx="4435522" cy="1938992"/>
          </a:xfrm>
          <a:prstGeom prst="rect">
            <a:avLst/>
          </a:prstGeom>
          <a:noFill/>
        </p:spPr>
        <p:txBody>
          <a:bodyPr wrap="square" rtlCol="0">
            <a:spAutoFit/>
          </a:bodyPr>
          <a:lstStyle/>
          <a:p>
            <a:r>
              <a:rPr lang="en-US" sz="4000" dirty="0">
                <a:solidFill>
                  <a:schemeClr val="bg1"/>
                </a:solidFill>
              </a:rPr>
              <a:t>ELS Spelling Parent Workshop </a:t>
            </a:r>
          </a:p>
          <a:p>
            <a:r>
              <a:rPr lang="en-US" sz="4000" dirty="0">
                <a:solidFill>
                  <a:schemeClr val="bg1"/>
                </a:solidFill>
              </a:rPr>
              <a:t>11 November</a:t>
            </a:r>
          </a:p>
        </p:txBody>
      </p:sp>
    </p:spTree>
    <p:extLst>
      <p:ext uri="{BB962C8B-B14F-4D97-AF65-F5344CB8AC3E}">
        <p14:creationId xmlns:p14="http://schemas.microsoft.com/office/powerpoint/2010/main" val="1262946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544A2-9B91-FA33-936A-0D40EDF88BD1}"/>
              </a:ext>
            </a:extLst>
          </p:cNvPr>
          <p:cNvSpPr>
            <a:spLocks noGrp="1"/>
          </p:cNvSpPr>
          <p:nvPr>
            <p:ph type="title"/>
          </p:nvPr>
        </p:nvSpPr>
        <p:spPr/>
        <p:txBody>
          <a:bodyPr/>
          <a:lstStyle/>
          <a:p>
            <a:r>
              <a:rPr lang="en-US" dirty="0"/>
              <a:t>What are we going to cover?</a:t>
            </a:r>
          </a:p>
        </p:txBody>
      </p:sp>
      <p:sp>
        <p:nvSpPr>
          <p:cNvPr id="3" name="Content Placeholder 2">
            <a:extLst>
              <a:ext uri="{FF2B5EF4-FFF2-40B4-BE49-F238E27FC236}">
                <a16:creationId xmlns:a16="http://schemas.microsoft.com/office/drawing/2014/main" id="{AA95D5F3-72B0-CF79-B927-320200327D40}"/>
              </a:ext>
            </a:extLst>
          </p:cNvPr>
          <p:cNvSpPr>
            <a:spLocks noGrp="1"/>
          </p:cNvSpPr>
          <p:nvPr>
            <p:ph idx="1"/>
          </p:nvPr>
        </p:nvSpPr>
        <p:spPr>
          <a:xfrm>
            <a:off x="1683170" y="2468032"/>
            <a:ext cx="8825659" cy="3416300"/>
          </a:xfrm>
        </p:spPr>
        <p:txBody>
          <a:bodyPr>
            <a:normAutofit/>
          </a:bodyPr>
          <a:lstStyle/>
          <a:p>
            <a:r>
              <a:rPr lang="en-US" sz="2800" dirty="0">
                <a:cs typeface="Arial" panose="020B0604020202020204" pitchFamily="34" charset="0"/>
              </a:rPr>
              <a:t>What is ELS Spelling?</a:t>
            </a:r>
          </a:p>
          <a:p>
            <a:r>
              <a:rPr lang="en-US" sz="2800" dirty="0">
                <a:cs typeface="Arial" panose="020B0604020202020204" pitchFamily="34" charset="0"/>
              </a:rPr>
              <a:t>ELS Spelling Coverage in Year 2</a:t>
            </a:r>
          </a:p>
          <a:p>
            <a:r>
              <a:rPr lang="en-US" sz="2800" dirty="0">
                <a:cs typeface="Arial" panose="020B0604020202020204" pitchFamily="34" charset="0"/>
              </a:rPr>
              <a:t>How we teach spellings?</a:t>
            </a:r>
          </a:p>
          <a:p>
            <a:r>
              <a:rPr lang="en-US" sz="2800" dirty="0">
                <a:cs typeface="Arial" panose="020B0604020202020204" pitchFamily="34" charset="0"/>
              </a:rPr>
              <a:t>The Spelling Sequence</a:t>
            </a:r>
          </a:p>
          <a:p>
            <a:r>
              <a:rPr lang="en-US" sz="2800" dirty="0">
                <a:cs typeface="Arial" panose="020B0604020202020204" pitchFamily="34" charset="0"/>
              </a:rPr>
              <a:t>Supporting your child with spelling at home </a:t>
            </a:r>
          </a:p>
          <a:p>
            <a:endParaRPr lang="en-US" dirty="0">
              <a:cs typeface="Arial" panose="020B0604020202020204" pitchFamily="34" charset="0"/>
            </a:endParaRPr>
          </a:p>
        </p:txBody>
      </p:sp>
      <p:pic>
        <p:nvPicPr>
          <p:cNvPr id="4" name="Picture 3" descr="A close-up of a needle and a spool of thread&#10;&#10;Description automatically generated">
            <a:extLst>
              <a:ext uri="{FF2B5EF4-FFF2-40B4-BE49-F238E27FC236}">
                <a16:creationId xmlns:a16="http://schemas.microsoft.com/office/drawing/2014/main" id="{EEA4C05D-FEAC-5A30-6D03-F47DE0ECAAAF}"/>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5" name="Picture 4" descr="A cartoon of a deer&#10;&#10;Description automatically generated">
            <a:extLst>
              <a:ext uri="{FF2B5EF4-FFF2-40B4-BE49-F238E27FC236}">
                <a16:creationId xmlns:a16="http://schemas.microsoft.com/office/drawing/2014/main" id="{306E294A-3229-6FF1-00EF-86F8CBAE47E0}"/>
              </a:ext>
            </a:extLst>
          </p:cNvPr>
          <p:cNvPicPr>
            <a:picLocks noChangeAspect="1"/>
          </p:cNvPicPr>
          <p:nvPr/>
        </p:nvPicPr>
        <p:blipFill>
          <a:blip r:embed="rId4"/>
          <a:stretch>
            <a:fillRect/>
          </a:stretch>
        </p:blipFill>
        <p:spPr>
          <a:xfrm>
            <a:off x="10821594" y="5458178"/>
            <a:ext cx="1050596" cy="1123244"/>
          </a:xfrm>
          <a:prstGeom prst="rect">
            <a:avLst/>
          </a:prstGeom>
        </p:spPr>
      </p:pic>
      <p:sp>
        <p:nvSpPr>
          <p:cNvPr id="6" name="Oval 5">
            <a:extLst>
              <a:ext uri="{FF2B5EF4-FFF2-40B4-BE49-F238E27FC236}">
                <a16:creationId xmlns:a16="http://schemas.microsoft.com/office/drawing/2014/main" id="{1CA45109-BDBC-D377-E45F-1F7CE09EEF62}"/>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48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23F9A-059A-0F4A-7DBD-0A46517C15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47FE53-6B2C-E503-8257-AAE65149718A}"/>
              </a:ext>
            </a:extLst>
          </p:cNvPr>
          <p:cNvSpPr>
            <a:spLocks noGrp="1"/>
          </p:cNvSpPr>
          <p:nvPr>
            <p:ph type="title"/>
          </p:nvPr>
        </p:nvSpPr>
        <p:spPr/>
        <p:txBody>
          <a:bodyPr/>
          <a:lstStyle/>
          <a:p>
            <a:r>
              <a:rPr lang="en-US" dirty="0"/>
              <a:t>Quick reminder!</a:t>
            </a:r>
          </a:p>
        </p:txBody>
      </p:sp>
      <p:sp>
        <p:nvSpPr>
          <p:cNvPr id="3" name="Content Placeholder 2">
            <a:extLst>
              <a:ext uri="{FF2B5EF4-FFF2-40B4-BE49-F238E27FC236}">
                <a16:creationId xmlns:a16="http://schemas.microsoft.com/office/drawing/2014/main" id="{ED1C6108-04B1-532E-98F0-F3809634DB29}"/>
              </a:ext>
            </a:extLst>
          </p:cNvPr>
          <p:cNvSpPr>
            <a:spLocks noGrp="1"/>
          </p:cNvSpPr>
          <p:nvPr>
            <p:ph idx="1"/>
          </p:nvPr>
        </p:nvSpPr>
        <p:spPr>
          <a:xfrm>
            <a:off x="1154954" y="2535766"/>
            <a:ext cx="9000428" cy="2736144"/>
          </a:xfrm>
        </p:spPr>
        <p:txBody>
          <a:bodyPr>
            <a:normAutofit fontScale="92500" lnSpcReduction="20000"/>
          </a:bodyPr>
          <a:lstStyle/>
          <a:p>
            <a:r>
              <a:rPr lang="en-US" sz="2000" b="1" dirty="0">
                <a:cs typeface="Arial" panose="020B0604020202020204" pitchFamily="34" charset="0"/>
              </a:rPr>
              <a:t>ELS – Essential Letters and Sounds </a:t>
            </a:r>
          </a:p>
          <a:p>
            <a:r>
              <a:rPr lang="en-US" sz="2000" b="1" dirty="0">
                <a:cs typeface="Arial" panose="020B0604020202020204" pitchFamily="34" charset="0"/>
              </a:rPr>
              <a:t>Phoneme: </a:t>
            </a:r>
            <a:r>
              <a:rPr lang="en-US" sz="2000" dirty="0">
                <a:cs typeface="Arial" panose="020B0604020202020204" pitchFamily="34" charset="0"/>
              </a:rPr>
              <a:t>The smallest single identifiable sound in a word. E.g. In the word ‘cat’ there are three phonemes c/a/t.</a:t>
            </a:r>
          </a:p>
          <a:p>
            <a:r>
              <a:rPr lang="en-US" sz="2000" b="1" dirty="0">
                <a:cs typeface="Arial" panose="020B0604020202020204" pitchFamily="34" charset="0"/>
              </a:rPr>
              <a:t>Grapheme: </a:t>
            </a:r>
            <a:r>
              <a:rPr lang="en-US" sz="2000" dirty="0">
                <a:cs typeface="Arial" panose="020B0604020202020204" pitchFamily="34" charset="0"/>
              </a:rPr>
              <a:t>The written representation of a sound.</a:t>
            </a:r>
          </a:p>
          <a:p>
            <a:r>
              <a:rPr lang="en-US" sz="2000" b="1" dirty="0">
                <a:cs typeface="Arial" panose="020B0604020202020204" pitchFamily="34" charset="0"/>
              </a:rPr>
              <a:t>Digraph: </a:t>
            </a:r>
            <a:r>
              <a:rPr lang="en-US" sz="2000" dirty="0">
                <a:cs typeface="Arial" panose="020B0604020202020204" pitchFamily="34" charset="0"/>
              </a:rPr>
              <a:t>Two letters making one sound. E.g. /</a:t>
            </a:r>
            <a:r>
              <a:rPr lang="en-US" sz="2000" dirty="0" err="1">
                <a:cs typeface="Arial" panose="020B0604020202020204" pitchFamily="34" charset="0"/>
              </a:rPr>
              <a:t>sh</a:t>
            </a:r>
            <a:r>
              <a:rPr lang="en-US" sz="2000" dirty="0">
                <a:cs typeface="Arial" panose="020B0604020202020204" pitchFamily="34" charset="0"/>
              </a:rPr>
              <a:t>/ in the word ‘</a:t>
            </a:r>
            <a:r>
              <a:rPr lang="en-US" sz="2000" b="1" dirty="0">
                <a:solidFill>
                  <a:srgbClr val="7030A0"/>
                </a:solidFill>
                <a:cs typeface="Arial" panose="020B0604020202020204" pitchFamily="34" charset="0"/>
              </a:rPr>
              <a:t>sh</a:t>
            </a:r>
            <a:r>
              <a:rPr lang="en-US" sz="2000" b="1" dirty="0">
                <a:cs typeface="Arial" panose="020B0604020202020204" pitchFamily="34" charset="0"/>
              </a:rPr>
              <a:t>op</a:t>
            </a:r>
            <a:r>
              <a:rPr lang="en-US" sz="2000" dirty="0">
                <a:cs typeface="Arial" panose="020B0604020202020204" pitchFamily="34" charset="0"/>
              </a:rPr>
              <a:t>’. </a:t>
            </a:r>
          </a:p>
          <a:p>
            <a:r>
              <a:rPr lang="en-US" sz="2000" b="1" dirty="0">
                <a:cs typeface="Arial" panose="020B0604020202020204" pitchFamily="34" charset="0"/>
              </a:rPr>
              <a:t>Trigraph: </a:t>
            </a:r>
            <a:r>
              <a:rPr lang="en-US" sz="2000" dirty="0">
                <a:cs typeface="Arial" panose="020B0604020202020204" pitchFamily="34" charset="0"/>
              </a:rPr>
              <a:t>Three letters making one sound. E.g. /</a:t>
            </a:r>
            <a:r>
              <a:rPr lang="en-US" sz="2000" dirty="0" err="1">
                <a:cs typeface="Arial" panose="020B0604020202020204" pitchFamily="34" charset="0"/>
              </a:rPr>
              <a:t>igh</a:t>
            </a:r>
            <a:r>
              <a:rPr lang="en-US" sz="2000" dirty="0">
                <a:cs typeface="Arial" panose="020B0604020202020204" pitchFamily="34" charset="0"/>
              </a:rPr>
              <a:t>/ in the word ‘</a:t>
            </a:r>
            <a:r>
              <a:rPr lang="en-US" sz="2000" b="1" dirty="0">
                <a:cs typeface="Arial" panose="020B0604020202020204" pitchFamily="34" charset="0"/>
              </a:rPr>
              <a:t>n</a:t>
            </a:r>
            <a:r>
              <a:rPr lang="en-US" sz="2000" b="1" dirty="0">
                <a:solidFill>
                  <a:srgbClr val="7030A0"/>
                </a:solidFill>
                <a:cs typeface="Arial" panose="020B0604020202020204" pitchFamily="34" charset="0"/>
              </a:rPr>
              <a:t>igh</a:t>
            </a:r>
            <a:r>
              <a:rPr lang="en-US" sz="2000" b="1" dirty="0">
                <a:cs typeface="Arial" panose="020B0604020202020204" pitchFamily="34" charset="0"/>
              </a:rPr>
              <a:t>t</a:t>
            </a:r>
            <a:r>
              <a:rPr lang="en-US" sz="2000" dirty="0">
                <a:cs typeface="Arial" panose="020B0604020202020204" pitchFamily="34" charset="0"/>
              </a:rPr>
              <a:t>’.</a:t>
            </a:r>
          </a:p>
          <a:p>
            <a:r>
              <a:rPr lang="en-US" sz="2000" b="1" dirty="0">
                <a:cs typeface="Arial" panose="020B0604020202020204" pitchFamily="34" charset="0"/>
              </a:rPr>
              <a:t>Split Digraph: </a:t>
            </a:r>
            <a:r>
              <a:rPr lang="en-US" sz="2000" dirty="0">
                <a:cs typeface="Arial" panose="020B0604020202020204" pitchFamily="34" charset="0"/>
              </a:rPr>
              <a:t>Two vowel letters split but are split by one or more consonants. E.g. /a-e/ in the word ‘</a:t>
            </a:r>
            <a:r>
              <a:rPr lang="en-US" sz="2000" b="1" dirty="0">
                <a:cs typeface="Arial" panose="020B0604020202020204" pitchFamily="34" charset="0"/>
              </a:rPr>
              <a:t>c</a:t>
            </a:r>
            <a:r>
              <a:rPr lang="en-US" sz="2000" b="1" dirty="0">
                <a:solidFill>
                  <a:srgbClr val="7030A0"/>
                </a:solidFill>
                <a:cs typeface="Arial" panose="020B0604020202020204" pitchFamily="34" charset="0"/>
              </a:rPr>
              <a:t>a</a:t>
            </a:r>
            <a:r>
              <a:rPr lang="en-US" sz="2000" b="1" dirty="0">
                <a:cs typeface="Arial" panose="020B0604020202020204" pitchFamily="34" charset="0"/>
              </a:rPr>
              <a:t>k</a:t>
            </a:r>
            <a:r>
              <a:rPr lang="en-US" sz="2000" b="1" dirty="0">
                <a:solidFill>
                  <a:srgbClr val="7030A0"/>
                </a:solidFill>
                <a:cs typeface="Arial" panose="020B0604020202020204" pitchFamily="34" charset="0"/>
              </a:rPr>
              <a:t>e</a:t>
            </a:r>
            <a:r>
              <a:rPr lang="en-US" sz="2000" dirty="0">
                <a:cs typeface="Arial" panose="020B0604020202020204" pitchFamily="34" charset="0"/>
              </a:rPr>
              <a:t>’.</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pic>
        <p:nvPicPr>
          <p:cNvPr id="6" name="Picture 5" descr="A close-up of a needle and a spool of thread&#10;&#10;Description automatically generated">
            <a:extLst>
              <a:ext uri="{FF2B5EF4-FFF2-40B4-BE49-F238E27FC236}">
                <a16:creationId xmlns:a16="http://schemas.microsoft.com/office/drawing/2014/main" id="{066ECCD4-C94E-367E-A2FD-3C9380D22CAA}"/>
              </a:ext>
            </a:extLst>
          </p:cNvPr>
          <p:cNvPicPr>
            <a:picLocks noChangeAspect="1"/>
          </p:cNvPicPr>
          <p:nvPr/>
        </p:nvPicPr>
        <p:blipFill>
          <a:blip r:embed="rId3"/>
          <a:stretch>
            <a:fillRect/>
          </a:stretch>
        </p:blipFill>
        <p:spPr>
          <a:xfrm>
            <a:off x="313973" y="5458178"/>
            <a:ext cx="1182810" cy="1123244"/>
          </a:xfrm>
          <a:prstGeom prst="rect">
            <a:avLst/>
          </a:prstGeom>
        </p:spPr>
      </p:pic>
      <p:pic>
        <p:nvPicPr>
          <p:cNvPr id="8" name="Picture 7" descr="A cartoon of a deer&#10;&#10;Description automatically generated">
            <a:extLst>
              <a:ext uri="{FF2B5EF4-FFF2-40B4-BE49-F238E27FC236}">
                <a16:creationId xmlns:a16="http://schemas.microsoft.com/office/drawing/2014/main" id="{34116429-87D3-0D8A-0D68-52C3D2756423}"/>
              </a:ext>
            </a:extLst>
          </p:cNvPr>
          <p:cNvPicPr>
            <a:picLocks noChangeAspect="1"/>
          </p:cNvPicPr>
          <p:nvPr/>
        </p:nvPicPr>
        <p:blipFill>
          <a:blip r:embed="rId4"/>
          <a:stretch>
            <a:fillRect/>
          </a:stretch>
        </p:blipFill>
        <p:spPr>
          <a:xfrm>
            <a:off x="10821594" y="5458178"/>
            <a:ext cx="1050596" cy="1123244"/>
          </a:xfrm>
          <a:prstGeom prst="rect">
            <a:avLst/>
          </a:prstGeom>
        </p:spPr>
      </p:pic>
    </p:spTree>
    <p:extLst>
      <p:ext uri="{BB962C8B-B14F-4D97-AF65-F5344CB8AC3E}">
        <p14:creationId xmlns:p14="http://schemas.microsoft.com/office/powerpoint/2010/main" val="12656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AAFD7-73F7-578A-07AF-DC1F1318BD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3CDA2F-DBDE-AFF4-CBCA-820DCD60218A}"/>
              </a:ext>
            </a:extLst>
          </p:cNvPr>
          <p:cNvSpPr>
            <a:spLocks noGrp="1"/>
          </p:cNvSpPr>
          <p:nvPr>
            <p:ph type="title"/>
          </p:nvPr>
        </p:nvSpPr>
        <p:spPr/>
        <p:txBody>
          <a:bodyPr/>
          <a:lstStyle/>
          <a:p>
            <a:r>
              <a:rPr lang="en-US" dirty="0"/>
              <a:t>What is ELS Spelling?</a:t>
            </a:r>
          </a:p>
        </p:txBody>
      </p:sp>
      <p:sp>
        <p:nvSpPr>
          <p:cNvPr id="3" name="Content Placeholder 2">
            <a:extLst>
              <a:ext uri="{FF2B5EF4-FFF2-40B4-BE49-F238E27FC236}">
                <a16:creationId xmlns:a16="http://schemas.microsoft.com/office/drawing/2014/main" id="{E0BD5309-1B8E-9D9B-A536-64DC7283FE65}"/>
              </a:ext>
            </a:extLst>
          </p:cNvPr>
          <p:cNvSpPr>
            <a:spLocks noGrp="1"/>
          </p:cNvSpPr>
          <p:nvPr>
            <p:ph idx="1"/>
          </p:nvPr>
        </p:nvSpPr>
        <p:spPr>
          <a:xfrm>
            <a:off x="373082" y="2305845"/>
            <a:ext cx="11268457" cy="3377324"/>
          </a:xfrm>
        </p:spPr>
        <p:txBody>
          <a:bodyPr>
            <a:normAutofit/>
          </a:bodyPr>
          <a:lstStyle/>
          <a:p>
            <a:r>
              <a:rPr lang="en-US" sz="2200" dirty="0">
                <a:cs typeface="Arial" panose="020B0604020202020204" pitchFamily="34" charset="0"/>
              </a:rPr>
              <a:t>Essential Letters and Sounds  Spelling (ELS) is our chosen spelling </a:t>
            </a:r>
            <a:r>
              <a:rPr lang="en-US" sz="2200" dirty="0" err="1">
                <a:cs typeface="Arial" panose="020B0604020202020204" pitchFamily="34" charset="0"/>
              </a:rPr>
              <a:t>programme</a:t>
            </a:r>
            <a:r>
              <a:rPr lang="en-US" sz="2200" dirty="0">
                <a:cs typeface="Arial" panose="020B0604020202020204" pitchFamily="34" charset="0"/>
              </a:rPr>
              <a:t> which is designed to help children spell with confidence and accuracy.</a:t>
            </a:r>
          </a:p>
          <a:p>
            <a:r>
              <a:rPr lang="en-US" sz="2200" dirty="0">
                <a:cs typeface="Arial" panose="020B0604020202020204" pitchFamily="34" charset="0"/>
              </a:rPr>
              <a:t>It directly builds on ELS Phonics which children have been learning through since EYFS.</a:t>
            </a:r>
          </a:p>
          <a:p>
            <a:r>
              <a:rPr lang="en-US" sz="2200" dirty="0">
                <a:cs typeface="Arial" panose="020B0604020202020204" pitchFamily="34" charset="0"/>
              </a:rPr>
              <a:t>It is designed to support children in making the transition from </a:t>
            </a:r>
            <a:r>
              <a:rPr lang="en-US" sz="2200" b="1" dirty="0">
                <a:cs typeface="Arial" panose="020B0604020202020204" pitchFamily="34" charset="0"/>
              </a:rPr>
              <a:t>decoding to encoding </a:t>
            </a:r>
          </a:p>
        </p:txBody>
      </p:sp>
      <p:pic>
        <p:nvPicPr>
          <p:cNvPr id="5" name="Picture 4" descr="A drawing of a cat and a paper&#10;&#10;AI-generated content may be incorrect.">
            <a:extLst>
              <a:ext uri="{FF2B5EF4-FFF2-40B4-BE49-F238E27FC236}">
                <a16:creationId xmlns:a16="http://schemas.microsoft.com/office/drawing/2014/main" id="{A2EAFCDA-1A21-9F0E-9714-0F590260A62E}"/>
              </a:ext>
            </a:extLst>
          </p:cNvPr>
          <p:cNvPicPr>
            <a:picLocks noChangeAspect="1"/>
          </p:cNvPicPr>
          <p:nvPr/>
        </p:nvPicPr>
        <p:blipFill>
          <a:blip r:embed="rId3"/>
          <a:stretch>
            <a:fillRect/>
          </a:stretch>
        </p:blipFill>
        <p:spPr>
          <a:xfrm>
            <a:off x="2951593" y="4773185"/>
            <a:ext cx="2189846" cy="1841329"/>
          </a:xfrm>
          <a:prstGeom prst="rect">
            <a:avLst/>
          </a:prstGeom>
        </p:spPr>
      </p:pic>
      <p:pic>
        <p:nvPicPr>
          <p:cNvPr id="9" name="Picture 8" descr="A black and white illustration of a speech bubble&#10;&#10;AI-generated content may be incorrect.">
            <a:extLst>
              <a:ext uri="{FF2B5EF4-FFF2-40B4-BE49-F238E27FC236}">
                <a16:creationId xmlns:a16="http://schemas.microsoft.com/office/drawing/2014/main" id="{CFEBA9D8-7701-DF48-DA60-CB898DC1AC7D}"/>
              </a:ext>
            </a:extLst>
          </p:cNvPr>
          <p:cNvPicPr>
            <a:picLocks noChangeAspect="1"/>
          </p:cNvPicPr>
          <p:nvPr/>
        </p:nvPicPr>
        <p:blipFill>
          <a:blip r:embed="rId4"/>
          <a:stretch>
            <a:fillRect/>
          </a:stretch>
        </p:blipFill>
        <p:spPr>
          <a:xfrm>
            <a:off x="8786095" y="4639769"/>
            <a:ext cx="2558662" cy="1841329"/>
          </a:xfrm>
          <a:prstGeom prst="rect">
            <a:avLst/>
          </a:prstGeom>
        </p:spPr>
      </p:pic>
      <p:sp>
        <p:nvSpPr>
          <p:cNvPr id="10" name="TextBox 9">
            <a:extLst>
              <a:ext uri="{FF2B5EF4-FFF2-40B4-BE49-F238E27FC236}">
                <a16:creationId xmlns:a16="http://schemas.microsoft.com/office/drawing/2014/main" id="{AAC25EB4-A228-55B6-48AE-322E3ABEB77B}"/>
              </a:ext>
            </a:extLst>
          </p:cNvPr>
          <p:cNvSpPr txBox="1"/>
          <p:nvPr/>
        </p:nvSpPr>
        <p:spPr>
          <a:xfrm>
            <a:off x="373083" y="5158803"/>
            <a:ext cx="2643411" cy="1200329"/>
          </a:xfrm>
          <a:prstGeom prst="rect">
            <a:avLst/>
          </a:prstGeom>
          <a:noFill/>
        </p:spPr>
        <p:txBody>
          <a:bodyPr wrap="square" rtlCol="0">
            <a:spAutoFit/>
          </a:bodyPr>
          <a:lstStyle/>
          <a:p>
            <a:r>
              <a:rPr lang="en-US" dirty="0"/>
              <a:t>Decoding:</a:t>
            </a:r>
          </a:p>
          <a:p>
            <a:r>
              <a:rPr lang="en-US" dirty="0"/>
              <a:t>Reading by breaking down print into sounds</a:t>
            </a:r>
          </a:p>
        </p:txBody>
      </p:sp>
      <p:sp>
        <p:nvSpPr>
          <p:cNvPr id="11" name="TextBox 10">
            <a:extLst>
              <a:ext uri="{FF2B5EF4-FFF2-40B4-BE49-F238E27FC236}">
                <a16:creationId xmlns:a16="http://schemas.microsoft.com/office/drawing/2014/main" id="{446638A2-7E44-3628-A3FB-883A334030B7}"/>
              </a:ext>
            </a:extLst>
          </p:cNvPr>
          <p:cNvSpPr txBox="1"/>
          <p:nvPr/>
        </p:nvSpPr>
        <p:spPr>
          <a:xfrm>
            <a:off x="6096000" y="5020304"/>
            <a:ext cx="2643411" cy="1200329"/>
          </a:xfrm>
          <a:prstGeom prst="rect">
            <a:avLst/>
          </a:prstGeom>
          <a:noFill/>
        </p:spPr>
        <p:txBody>
          <a:bodyPr wrap="square" rtlCol="0">
            <a:spAutoFit/>
          </a:bodyPr>
          <a:lstStyle/>
          <a:p>
            <a:r>
              <a:rPr lang="en-US" dirty="0"/>
              <a:t>Encoding: </a:t>
            </a:r>
          </a:p>
          <a:p>
            <a:r>
              <a:rPr lang="en-US" dirty="0"/>
              <a:t>Spelling by building words from the sounds children hear</a:t>
            </a:r>
          </a:p>
        </p:txBody>
      </p:sp>
    </p:spTree>
    <p:extLst>
      <p:ext uri="{BB962C8B-B14F-4D97-AF65-F5344CB8AC3E}">
        <p14:creationId xmlns:p14="http://schemas.microsoft.com/office/powerpoint/2010/main" val="3881849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74FBE-48F0-4FAA-411C-2F923F6F06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69C917-810C-031F-B0E8-69EA1231D0BC}"/>
              </a:ext>
            </a:extLst>
          </p:cNvPr>
          <p:cNvSpPr>
            <a:spLocks noGrp="1"/>
          </p:cNvSpPr>
          <p:nvPr>
            <p:ph type="title"/>
          </p:nvPr>
        </p:nvSpPr>
        <p:spPr/>
        <p:txBody>
          <a:bodyPr/>
          <a:lstStyle/>
          <a:p>
            <a:r>
              <a:rPr lang="en-US" dirty="0"/>
              <a:t>What is ELS Spelling?</a:t>
            </a:r>
          </a:p>
        </p:txBody>
      </p:sp>
      <p:sp>
        <p:nvSpPr>
          <p:cNvPr id="3" name="Content Placeholder 2">
            <a:extLst>
              <a:ext uri="{FF2B5EF4-FFF2-40B4-BE49-F238E27FC236}">
                <a16:creationId xmlns:a16="http://schemas.microsoft.com/office/drawing/2014/main" id="{5D6F79D1-7F3C-50DB-3C59-AF235DBE2A2E}"/>
              </a:ext>
            </a:extLst>
          </p:cNvPr>
          <p:cNvSpPr>
            <a:spLocks noGrp="1"/>
          </p:cNvSpPr>
          <p:nvPr>
            <p:ph idx="1"/>
          </p:nvPr>
        </p:nvSpPr>
        <p:spPr>
          <a:xfrm>
            <a:off x="1154954" y="2331049"/>
            <a:ext cx="10322813" cy="2213656"/>
          </a:xfrm>
        </p:spPr>
        <p:txBody>
          <a:bodyPr>
            <a:normAutofit/>
          </a:bodyPr>
          <a:lstStyle/>
          <a:p>
            <a:r>
              <a:rPr lang="en-US" sz="2000" dirty="0">
                <a:cs typeface="Arial" panose="020B0604020202020204" pitchFamily="34" charset="0"/>
              </a:rPr>
              <a:t>There are 44 main sounds (phonemes) in the English Language but over 200 different ways to spell these sounds (graphemes)</a:t>
            </a:r>
          </a:p>
          <a:p>
            <a:r>
              <a:rPr lang="en-US" sz="2000" dirty="0">
                <a:cs typeface="Arial" panose="020B0604020202020204" pitchFamily="34" charset="0"/>
              </a:rPr>
              <a:t>Spelling through ELS encourages children to make links between sounds and spelling patterns e.g. children know ‘ai’, ‘ay’, ‘a-e’, ‘a’, ‘</a:t>
            </a:r>
            <a:r>
              <a:rPr lang="en-US" sz="2000" dirty="0" err="1">
                <a:cs typeface="Arial" panose="020B0604020202020204" pitchFamily="34" charset="0"/>
              </a:rPr>
              <a:t>ey</a:t>
            </a:r>
            <a:r>
              <a:rPr lang="en-US" sz="2000" dirty="0">
                <a:cs typeface="Arial" panose="020B0604020202020204" pitchFamily="34" charset="0"/>
              </a:rPr>
              <a:t>’ and ‘</a:t>
            </a:r>
            <a:r>
              <a:rPr lang="en-US" sz="2000" dirty="0" err="1">
                <a:cs typeface="Arial" panose="020B0604020202020204" pitchFamily="34" charset="0"/>
              </a:rPr>
              <a:t>ea</a:t>
            </a:r>
            <a:r>
              <a:rPr lang="en-US" sz="2000" dirty="0">
                <a:cs typeface="Arial" panose="020B0604020202020204" pitchFamily="34" charset="0"/>
              </a:rPr>
              <a:t>’ all can make the ‘a’ sound and we practice using each one in context and where it is found in a word. This helps to support and develop accuracy when writing </a:t>
            </a:r>
          </a:p>
          <a:p>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sp>
        <p:nvSpPr>
          <p:cNvPr id="4" name="Oval 3">
            <a:extLst>
              <a:ext uri="{FF2B5EF4-FFF2-40B4-BE49-F238E27FC236}">
                <a16:creationId xmlns:a16="http://schemas.microsoft.com/office/drawing/2014/main" id="{5F6D12F0-B422-3A3E-0D59-15127377BE26}"/>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letter with a dot&#10;&#10;AI-generated content may be incorrect.">
            <a:extLst>
              <a:ext uri="{FF2B5EF4-FFF2-40B4-BE49-F238E27FC236}">
                <a16:creationId xmlns:a16="http://schemas.microsoft.com/office/drawing/2014/main" id="{E4655ECF-BACE-E6D4-0ACD-8A18049698D2}"/>
              </a:ext>
            </a:extLst>
          </p:cNvPr>
          <p:cNvPicPr>
            <a:picLocks noChangeAspect="1"/>
          </p:cNvPicPr>
          <p:nvPr/>
        </p:nvPicPr>
        <p:blipFill>
          <a:blip r:embed="rId3"/>
          <a:stretch>
            <a:fillRect/>
          </a:stretch>
        </p:blipFill>
        <p:spPr>
          <a:xfrm>
            <a:off x="289367" y="4248820"/>
            <a:ext cx="1365349" cy="1201002"/>
          </a:xfrm>
          <a:prstGeom prst="rect">
            <a:avLst/>
          </a:prstGeom>
        </p:spPr>
      </p:pic>
      <p:pic>
        <p:nvPicPr>
          <p:cNvPr id="10" name="Picture 9" descr="A black letter with a white background&#10;&#10;AI-generated content may be incorrect.">
            <a:extLst>
              <a:ext uri="{FF2B5EF4-FFF2-40B4-BE49-F238E27FC236}">
                <a16:creationId xmlns:a16="http://schemas.microsoft.com/office/drawing/2014/main" id="{6432E7C2-3C8E-BF3B-8CC8-6ED2C576E656}"/>
              </a:ext>
            </a:extLst>
          </p:cNvPr>
          <p:cNvPicPr>
            <a:picLocks noChangeAspect="1"/>
          </p:cNvPicPr>
          <p:nvPr/>
        </p:nvPicPr>
        <p:blipFill>
          <a:blip r:embed="rId4"/>
          <a:stretch>
            <a:fillRect/>
          </a:stretch>
        </p:blipFill>
        <p:spPr>
          <a:xfrm>
            <a:off x="1536728" y="5654792"/>
            <a:ext cx="1657581" cy="987618"/>
          </a:xfrm>
          <a:prstGeom prst="rect">
            <a:avLst/>
          </a:prstGeom>
        </p:spPr>
      </p:pic>
      <p:pic>
        <p:nvPicPr>
          <p:cNvPr id="12" name="Picture 11" descr="A black letter with a white background&#10;&#10;AI-generated content may be incorrect.">
            <a:extLst>
              <a:ext uri="{FF2B5EF4-FFF2-40B4-BE49-F238E27FC236}">
                <a16:creationId xmlns:a16="http://schemas.microsoft.com/office/drawing/2014/main" id="{F9E2D457-238B-CE78-4640-D74BFE325531}"/>
              </a:ext>
            </a:extLst>
          </p:cNvPr>
          <p:cNvPicPr>
            <a:picLocks noChangeAspect="1"/>
          </p:cNvPicPr>
          <p:nvPr/>
        </p:nvPicPr>
        <p:blipFill>
          <a:blip r:embed="rId5"/>
          <a:stretch>
            <a:fillRect/>
          </a:stretch>
        </p:blipFill>
        <p:spPr>
          <a:xfrm>
            <a:off x="3050276" y="4444865"/>
            <a:ext cx="1309399" cy="1106216"/>
          </a:xfrm>
          <a:prstGeom prst="rect">
            <a:avLst/>
          </a:prstGeom>
        </p:spPr>
      </p:pic>
      <p:pic>
        <p:nvPicPr>
          <p:cNvPr id="14" name="Picture 13" descr="A black letter on a white background&#10;&#10;AI-generated content may be incorrect.">
            <a:extLst>
              <a:ext uri="{FF2B5EF4-FFF2-40B4-BE49-F238E27FC236}">
                <a16:creationId xmlns:a16="http://schemas.microsoft.com/office/drawing/2014/main" id="{69474962-3E00-45FB-C2B9-3EEA10C23450}"/>
              </a:ext>
            </a:extLst>
          </p:cNvPr>
          <p:cNvPicPr>
            <a:picLocks noChangeAspect="1"/>
          </p:cNvPicPr>
          <p:nvPr/>
        </p:nvPicPr>
        <p:blipFill>
          <a:blip r:embed="rId6"/>
          <a:stretch>
            <a:fillRect/>
          </a:stretch>
        </p:blipFill>
        <p:spPr>
          <a:xfrm>
            <a:off x="7398268" y="4395069"/>
            <a:ext cx="1040905" cy="1003054"/>
          </a:xfrm>
          <a:prstGeom prst="rect">
            <a:avLst/>
          </a:prstGeom>
        </p:spPr>
      </p:pic>
      <p:pic>
        <p:nvPicPr>
          <p:cNvPr id="16" name="Picture 15" descr="A black letter on a white background&#10;&#10;AI-generated content may be incorrect.">
            <a:extLst>
              <a:ext uri="{FF2B5EF4-FFF2-40B4-BE49-F238E27FC236}">
                <a16:creationId xmlns:a16="http://schemas.microsoft.com/office/drawing/2014/main" id="{D0442C83-7C3D-86E1-AD84-97248C61527C}"/>
              </a:ext>
            </a:extLst>
          </p:cNvPr>
          <p:cNvPicPr>
            <a:picLocks noChangeAspect="1"/>
          </p:cNvPicPr>
          <p:nvPr/>
        </p:nvPicPr>
        <p:blipFill>
          <a:blip r:embed="rId7"/>
          <a:stretch>
            <a:fillRect/>
          </a:stretch>
        </p:blipFill>
        <p:spPr>
          <a:xfrm>
            <a:off x="8171315" y="5455409"/>
            <a:ext cx="1292215" cy="1161860"/>
          </a:xfrm>
          <a:prstGeom prst="rect">
            <a:avLst/>
          </a:prstGeom>
        </p:spPr>
      </p:pic>
      <p:pic>
        <p:nvPicPr>
          <p:cNvPr id="18" name="Picture 17" descr="A black letters on a white background&#10;&#10;AI-generated content may be incorrect.">
            <a:extLst>
              <a:ext uri="{FF2B5EF4-FFF2-40B4-BE49-F238E27FC236}">
                <a16:creationId xmlns:a16="http://schemas.microsoft.com/office/drawing/2014/main" id="{94200663-8A3A-85E5-A3FD-AD8D23403DE8}"/>
              </a:ext>
            </a:extLst>
          </p:cNvPr>
          <p:cNvPicPr>
            <a:picLocks noChangeAspect="1"/>
          </p:cNvPicPr>
          <p:nvPr/>
        </p:nvPicPr>
        <p:blipFill>
          <a:blip r:embed="rId8"/>
          <a:stretch>
            <a:fillRect/>
          </a:stretch>
        </p:blipFill>
        <p:spPr>
          <a:xfrm>
            <a:off x="9916367" y="4712522"/>
            <a:ext cx="1651000" cy="965200"/>
          </a:xfrm>
          <a:prstGeom prst="rect">
            <a:avLst/>
          </a:prstGeom>
        </p:spPr>
      </p:pic>
      <p:sp>
        <p:nvSpPr>
          <p:cNvPr id="19" name="Cloud Callout 18">
            <a:extLst>
              <a:ext uri="{FF2B5EF4-FFF2-40B4-BE49-F238E27FC236}">
                <a16:creationId xmlns:a16="http://schemas.microsoft.com/office/drawing/2014/main" id="{DBEA531F-95EC-8F43-AFC9-91484D390C01}"/>
              </a:ext>
            </a:extLst>
          </p:cNvPr>
          <p:cNvSpPr/>
          <p:nvPr/>
        </p:nvSpPr>
        <p:spPr>
          <a:xfrm>
            <a:off x="4831307" y="4712522"/>
            <a:ext cx="2458890" cy="1620039"/>
          </a:xfrm>
          <a:prstGeom prst="cloudCallou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Which sound to pick?</a:t>
            </a:r>
          </a:p>
        </p:txBody>
      </p:sp>
    </p:spTree>
    <p:extLst>
      <p:ext uri="{BB962C8B-B14F-4D97-AF65-F5344CB8AC3E}">
        <p14:creationId xmlns:p14="http://schemas.microsoft.com/office/powerpoint/2010/main" val="3645577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8E637C-474F-E0B9-8982-350931DA32C5}"/>
            </a:ext>
          </a:extLst>
        </p:cNvPr>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33"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35" name="Freeform: Shape 34">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US"/>
          </a:p>
        </p:txBody>
      </p:sp>
      <p:sp>
        <p:nvSpPr>
          <p:cNvPr id="37"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sp>
        <p:nvSpPr>
          <p:cNvPr id="2" name="Title 1">
            <a:extLst>
              <a:ext uri="{FF2B5EF4-FFF2-40B4-BE49-F238E27FC236}">
                <a16:creationId xmlns:a16="http://schemas.microsoft.com/office/drawing/2014/main" id="{2CC429D7-548F-D6D3-4289-2168A86EFC79}"/>
              </a:ext>
            </a:extLst>
          </p:cNvPr>
          <p:cNvSpPr>
            <a:spLocks noGrp="1"/>
          </p:cNvSpPr>
          <p:nvPr>
            <p:ph type="title"/>
          </p:nvPr>
        </p:nvSpPr>
        <p:spPr>
          <a:xfrm>
            <a:off x="994087" y="1130603"/>
            <a:ext cx="3342442" cy="4596794"/>
          </a:xfrm>
        </p:spPr>
        <p:txBody>
          <a:bodyPr vert="horz" lIns="91440" tIns="45720" rIns="91440" bIns="45720" rtlCol="0" anchor="ctr">
            <a:normAutofit/>
          </a:bodyPr>
          <a:lstStyle/>
          <a:p>
            <a:r>
              <a:rPr lang="en-US" sz="3200">
                <a:solidFill>
                  <a:srgbClr val="EBEBEB"/>
                </a:solidFill>
              </a:rPr>
              <a:t>ELS Spelling Coverage in Year 2</a:t>
            </a:r>
          </a:p>
        </p:txBody>
      </p:sp>
      <p:sp>
        <p:nvSpPr>
          <p:cNvPr id="63" name="TextBox 62">
            <a:extLst>
              <a:ext uri="{FF2B5EF4-FFF2-40B4-BE49-F238E27FC236}">
                <a16:creationId xmlns:a16="http://schemas.microsoft.com/office/drawing/2014/main" id="{5D6C707A-EA1C-2756-7025-DFE09A51C01A}"/>
              </a:ext>
            </a:extLst>
          </p:cNvPr>
          <p:cNvSpPr txBox="1"/>
          <p:nvPr/>
        </p:nvSpPr>
        <p:spPr>
          <a:xfrm>
            <a:off x="5290077" y="437513"/>
            <a:ext cx="5502614" cy="5954325"/>
          </a:xfrm>
          <a:prstGeom prst="rect">
            <a:avLst/>
          </a:prstGeom>
        </p:spPr>
        <p:txBody>
          <a:bodyPr vert="horz" lIns="91440" tIns="45720" rIns="91440" bIns="45720" rtlCol="0" anchor="ctr">
            <a:normAutofit/>
          </a:bodyPr>
          <a:lstStyle/>
          <a:p>
            <a:pPr>
              <a:lnSpc>
                <a:spcPct val="90000"/>
              </a:lnSpc>
              <a:spcBef>
                <a:spcPts val="1000"/>
              </a:spcBef>
              <a:buClr>
                <a:schemeClr val="accent1"/>
              </a:buClr>
              <a:buSzPct val="80000"/>
            </a:pPr>
            <a:r>
              <a:rPr lang="en-US" sz="2000" dirty="0">
                <a:solidFill>
                  <a:schemeClr val="tx1">
                    <a:lumMod val="75000"/>
                    <a:lumOff val="25000"/>
                  </a:schemeClr>
                </a:solidFill>
              </a:rPr>
              <a:t>Children are introduced to:</a:t>
            </a:r>
          </a:p>
          <a:p>
            <a:pPr marL="342900" indent="-3429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Revisiting alternative sounds from Year 1 (Autumn 1 and 2)</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Common spelling patterns and rules e.g. adding –ed, -er, -</a:t>
            </a:r>
            <a:r>
              <a:rPr lang="en-US" sz="2000" dirty="0" err="1">
                <a:solidFill>
                  <a:schemeClr val="tx1">
                    <a:lumMod val="75000"/>
                    <a:lumOff val="25000"/>
                  </a:schemeClr>
                </a:solidFill>
              </a:rPr>
              <a:t>ing</a:t>
            </a:r>
            <a:r>
              <a:rPr lang="en-US" sz="2000" dirty="0">
                <a:solidFill>
                  <a:schemeClr val="tx1">
                    <a:lumMod val="75000"/>
                    <a:lumOff val="25000"/>
                  </a:schemeClr>
                </a:solidFill>
              </a:rPr>
              <a:t> (Spring) </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High frequency words and exception  </a:t>
            </a:r>
            <a:r>
              <a:rPr lang="en-US" sz="2000" dirty="0" err="1">
                <a:solidFill>
                  <a:schemeClr val="tx1">
                    <a:lumMod val="75000"/>
                    <a:lumOff val="25000"/>
                  </a:schemeClr>
                </a:solidFill>
              </a:rPr>
              <a:t>e.g</a:t>
            </a:r>
            <a:r>
              <a:rPr lang="en-US" sz="2000" dirty="0">
                <a:solidFill>
                  <a:schemeClr val="tx1">
                    <a:lumMod val="75000"/>
                    <a:lumOff val="25000"/>
                  </a:schemeClr>
                </a:solidFill>
              </a:rPr>
              <a:t> words that don’t follow the rules!</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Morphology – prefixes and suffixes (-</a:t>
            </a:r>
            <a:r>
              <a:rPr lang="en-US" sz="2000" dirty="0" err="1">
                <a:solidFill>
                  <a:schemeClr val="tx1">
                    <a:lumMod val="75000"/>
                    <a:lumOff val="25000"/>
                  </a:schemeClr>
                </a:solidFill>
              </a:rPr>
              <a:t>tion</a:t>
            </a:r>
            <a:r>
              <a:rPr lang="en-US" sz="2000" dirty="0">
                <a:solidFill>
                  <a:schemeClr val="tx1">
                    <a:lumMod val="75000"/>
                    <a:lumOff val="25000"/>
                  </a:schemeClr>
                </a:solidFill>
              </a:rPr>
              <a:t>, -</a:t>
            </a:r>
            <a:r>
              <a:rPr lang="en-US" sz="2000" dirty="0" err="1">
                <a:solidFill>
                  <a:schemeClr val="tx1">
                    <a:lumMod val="75000"/>
                    <a:lumOff val="25000"/>
                  </a:schemeClr>
                </a:solidFill>
              </a:rPr>
              <a:t>ment</a:t>
            </a:r>
            <a:r>
              <a:rPr lang="en-US" sz="2000" dirty="0">
                <a:solidFill>
                  <a:schemeClr val="tx1">
                    <a:lumMod val="75000"/>
                    <a:lumOff val="25000"/>
                  </a:schemeClr>
                </a:solidFill>
              </a:rPr>
              <a:t>, -</a:t>
            </a:r>
            <a:r>
              <a:rPr lang="en-US" sz="2000" dirty="0" err="1">
                <a:solidFill>
                  <a:schemeClr val="tx1">
                    <a:lumMod val="75000"/>
                    <a:lumOff val="25000"/>
                  </a:schemeClr>
                </a:solidFill>
              </a:rPr>
              <a:t>ly</a:t>
            </a:r>
            <a:r>
              <a:rPr lang="en-US" sz="2000" dirty="0">
                <a:solidFill>
                  <a:schemeClr val="tx1">
                    <a:lumMod val="75000"/>
                    <a:lumOff val="25000"/>
                  </a:schemeClr>
                </a:solidFill>
              </a:rPr>
              <a:t>, –</a:t>
            </a:r>
            <a:r>
              <a:rPr lang="en-US" sz="2000" dirty="0" err="1">
                <a:solidFill>
                  <a:schemeClr val="tx1">
                    <a:lumMod val="75000"/>
                    <a:lumOff val="25000"/>
                  </a:schemeClr>
                </a:solidFill>
              </a:rPr>
              <a:t>ful</a:t>
            </a:r>
            <a:r>
              <a:rPr lang="en-US" sz="2000" dirty="0">
                <a:solidFill>
                  <a:schemeClr val="tx1">
                    <a:lumMod val="75000"/>
                    <a:lumOff val="25000"/>
                  </a:schemeClr>
                </a:solidFill>
              </a:rPr>
              <a:t>, -less, -ness)</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Homophones</a:t>
            </a:r>
          </a:p>
          <a:p>
            <a:pPr>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 Apostrophes (contraction and possession) </a:t>
            </a:r>
          </a:p>
          <a:p>
            <a:pPr>
              <a:lnSpc>
                <a:spcPct val="90000"/>
              </a:lnSpc>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marL="342900" indent="-3429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Builds throughout the year by starting with simpler patterns</a:t>
            </a:r>
          </a:p>
          <a:p>
            <a:pPr marL="342900" indent="-342900">
              <a:lnSpc>
                <a:spcPct val="90000"/>
              </a:lnSpc>
              <a:spcBef>
                <a:spcPts val="1000"/>
              </a:spcBef>
              <a:buClr>
                <a:schemeClr val="accent1"/>
              </a:buClr>
              <a:buSzPct val="80000"/>
              <a:buFont typeface="Wingdings 3" charset="2"/>
              <a:buChar char=""/>
            </a:pPr>
            <a:r>
              <a:rPr lang="en-US" sz="2000" dirty="0">
                <a:solidFill>
                  <a:schemeClr val="tx1">
                    <a:lumMod val="75000"/>
                    <a:lumOff val="25000"/>
                  </a:schemeClr>
                </a:solidFill>
              </a:rPr>
              <a:t>This matches the Year 2 National Curriculum expectations</a:t>
            </a:r>
          </a:p>
        </p:txBody>
      </p:sp>
      <p:sp>
        <p:nvSpPr>
          <p:cNvPr id="4" name="Oval 3">
            <a:extLst>
              <a:ext uri="{FF2B5EF4-FFF2-40B4-BE49-F238E27FC236}">
                <a16:creationId xmlns:a16="http://schemas.microsoft.com/office/drawing/2014/main" id="{D3185DB1-A08E-547B-2C4A-5EF2B571349F}"/>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4042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AE1140-26FB-33C5-B00E-91312D05D2C2}"/>
            </a:ext>
          </a:extLst>
        </p:cNvPr>
        <p:cNvGrpSpPr/>
        <p:nvPr/>
      </p:nvGrpSpPr>
      <p:grpSpPr>
        <a:xfrm>
          <a:off x="0" y="0"/>
          <a:ext cx="0" cy="0"/>
          <a:chOff x="0" y="0"/>
          <a:chExt cx="0" cy="0"/>
        </a:xfrm>
      </p:grpSpPr>
      <p:grpSp>
        <p:nvGrpSpPr>
          <p:cNvPr id="28" name="Group 27">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Oval 11">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Oval 12">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4" name="Rectangle 13">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5"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a:p>
          </p:txBody>
        </p:sp>
        <p:sp>
          <p:nvSpPr>
            <p:cNvPr id="16"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US"/>
            </a:p>
          </p:txBody>
        </p:sp>
        <p:sp>
          <p:nvSpPr>
            <p:cNvPr id="17"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US"/>
            </a:p>
          </p:txBody>
        </p:sp>
      </p:grpSp>
      <p:sp>
        <p:nvSpPr>
          <p:cNvPr id="2" name="Title 1">
            <a:extLst>
              <a:ext uri="{FF2B5EF4-FFF2-40B4-BE49-F238E27FC236}">
                <a16:creationId xmlns:a16="http://schemas.microsoft.com/office/drawing/2014/main" id="{D312D2C1-85C6-3D14-DC7F-CBFF6E00F5E0}"/>
              </a:ext>
            </a:extLst>
          </p:cNvPr>
          <p:cNvSpPr>
            <a:spLocks noGrp="1"/>
          </p:cNvSpPr>
          <p:nvPr>
            <p:ph type="title"/>
          </p:nvPr>
        </p:nvSpPr>
        <p:spPr>
          <a:xfrm>
            <a:off x="1154955" y="973667"/>
            <a:ext cx="2942210" cy="4833745"/>
          </a:xfrm>
        </p:spPr>
        <p:txBody>
          <a:bodyPr>
            <a:normAutofit/>
          </a:bodyPr>
          <a:lstStyle/>
          <a:p>
            <a:r>
              <a:rPr lang="en-US">
                <a:solidFill>
                  <a:srgbClr val="EBEBEB"/>
                </a:solidFill>
              </a:rPr>
              <a:t>How do we teach spelling?</a:t>
            </a:r>
          </a:p>
        </p:txBody>
      </p:sp>
      <p:sp>
        <p:nvSpPr>
          <p:cNvPr id="29" name="Rectangle 28">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Oval 3">
            <a:extLst>
              <a:ext uri="{FF2B5EF4-FFF2-40B4-BE49-F238E27FC236}">
                <a16:creationId xmlns:a16="http://schemas.microsoft.com/office/drawing/2014/main" id="{549189F1-097A-A767-658E-8F1F403CAA3C}"/>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7CFA709-C6B8-AA6B-4875-51AED4BDD330}"/>
              </a:ext>
            </a:extLst>
          </p:cNvPr>
          <p:cNvGraphicFramePr>
            <a:graphicFrameLocks noGrp="1"/>
          </p:cNvGraphicFramePr>
          <p:nvPr>
            <p:ph idx="1"/>
            <p:extLst>
              <p:ext uri="{D42A27DB-BD31-4B8C-83A1-F6EECF244321}">
                <p14:modId xmlns:p14="http://schemas.microsoft.com/office/powerpoint/2010/main" val="2503934377"/>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5728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21514-FC25-5EF4-AB3A-B1031EAEB8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E8DFB-1F54-C687-49B4-DB36B0D826E3}"/>
              </a:ext>
            </a:extLst>
          </p:cNvPr>
          <p:cNvSpPr>
            <a:spLocks noGrp="1"/>
          </p:cNvSpPr>
          <p:nvPr>
            <p:ph type="title"/>
          </p:nvPr>
        </p:nvSpPr>
        <p:spPr>
          <a:xfrm>
            <a:off x="559558" y="973668"/>
            <a:ext cx="10904561" cy="706964"/>
          </a:xfrm>
        </p:spPr>
        <p:txBody>
          <a:bodyPr/>
          <a:lstStyle/>
          <a:p>
            <a:r>
              <a:rPr lang="en-US" dirty="0"/>
              <a:t>How do we teach spelling? – Taught not tested!</a:t>
            </a:r>
          </a:p>
        </p:txBody>
      </p:sp>
      <p:sp>
        <p:nvSpPr>
          <p:cNvPr id="3" name="Content Placeholder 2">
            <a:extLst>
              <a:ext uri="{FF2B5EF4-FFF2-40B4-BE49-F238E27FC236}">
                <a16:creationId xmlns:a16="http://schemas.microsoft.com/office/drawing/2014/main" id="{AAEAFEC0-4122-60A4-18ED-AEDE7FC3F0DD}"/>
              </a:ext>
            </a:extLst>
          </p:cNvPr>
          <p:cNvSpPr>
            <a:spLocks noGrp="1"/>
          </p:cNvSpPr>
          <p:nvPr>
            <p:ph idx="1"/>
          </p:nvPr>
        </p:nvSpPr>
        <p:spPr>
          <a:xfrm>
            <a:off x="1496783" y="2558261"/>
            <a:ext cx="3061569" cy="3528640"/>
          </a:xfrm>
        </p:spPr>
        <p:txBody>
          <a:bodyPr>
            <a:normAutofit/>
          </a:bodyPr>
          <a:lstStyle/>
          <a:p>
            <a:pPr marL="0" indent="0">
              <a:buNone/>
            </a:pPr>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sp>
        <p:nvSpPr>
          <p:cNvPr id="4" name="Oval 3">
            <a:extLst>
              <a:ext uri="{FF2B5EF4-FFF2-40B4-BE49-F238E27FC236}">
                <a16:creationId xmlns:a16="http://schemas.microsoft.com/office/drawing/2014/main" id="{B1BD325B-9359-2964-4AAF-D66364AD7F88}"/>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F2B4753B-57FA-15C9-B6BA-D6C54B9D7078}"/>
              </a:ext>
            </a:extLst>
          </p:cNvPr>
          <p:cNvSpPr/>
          <p:nvPr/>
        </p:nvSpPr>
        <p:spPr>
          <a:xfrm>
            <a:off x="2258703" y="2690021"/>
            <a:ext cx="7506269" cy="3265119"/>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u="sng" dirty="0">
                <a:solidFill>
                  <a:schemeClr val="tx1"/>
                </a:solidFill>
              </a:rPr>
              <a:t>Traditional Approach</a:t>
            </a: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marL="285750" indent="-285750" algn="ctr">
              <a:buFont typeface="Arial" panose="020B0604020202020204" pitchFamily="34" charset="0"/>
              <a:buChar char="•"/>
            </a:pPr>
            <a:endParaRPr lang="en-US" dirty="0">
              <a:solidFill>
                <a:schemeClr val="tx1"/>
              </a:solidFill>
            </a:endParaRPr>
          </a:p>
        </p:txBody>
      </p:sp>
      <p:sp>
        <p:nvSpPr>
          <p:cNvPr id="7" name="Rectangle 1">
            <a:extLst>
              <a:ext uri="{FF2B5EF4-FFF2-40B4-BE49-F238E27FC236}">
                <a16:creationId xmlns:a16="http://schemas.microsoft.com/office/drawing/2014/main" id="{C85ADC28-3986-2813-A102-6A5008F7094C}"/>
              </a:ext>
            </a:extLst>
          </p:cNvPr>
          <p:cNvSpPr>
            <a:spLocks noChangeArrowheads="1"/>
          </p:cNvSpPr>
          <p:nvPr/>
        </p:nvSpPr>
        <p:spPr bwMode="auto">
          <a:xfrm>
            <a:off x="2437398" y="3549684"/>
            <a:ext cx="7847461"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buFontTx/>
              <a:buChar char="•"/>
            </a:pPr>
            <a:r>
              <a:rPr lang="en-US" altLang="en-US" sz="2400" dirty="0">
                <a:latin typeface="+mj-lt"/>
              </a:rPr>
              <a:t>Children are given a list of words on Monday.</a:t>
            </a:r>
          </a:p>
          <a:p>
            <a:pPr lvl="0" defTabSz="914400" eaLnBrk="0" fontAlgn="base" hangingPunct="0">
              <a:spcBef>
                <a:spcPct val="0"/>
              </a:spcBef>
              <a:spcAft>
                <a:spcPct val="0"/>
              </a:spcAft>
              <a:buFontTx/>
              <a:buChar char="•"/>
            </a:pPr>
            <a:r>
              <a:rPr lang="en-US" altLang="en-US" sz="2400" dirty="0">
                <a:latin typeface="+mj-lt"/>
              </a:rPr>
              <a:t>They </a:t>
            </a:r>
            <a:r>
              <a:rPr lang="en-US" altLang="en-US" sz="2400" dirty="0" err="1">
                <a:latin typeface="+mj-lt"/>
              </a:rPr>
              <a:t>practise</a:t>
            </a:r>
            <a:r>
              <a:rPr lang="en-US" altLang="en-US" sz="2400" dirty="0">
                <a:latin typeface="+mj-lt"/>
              </a:rPr>
              <a:t> at home, often by rote </a:t>
            </a:r>
            <a:r>
              <a:rPr lang="en-US" altLang="en-US" sz="2400" dirty="0" err="1">
                <a:latin typeface="+mj-lt"/>
              </a:rPr>
              <a:t>memorisation</a:t>
            </a:r>
            <a:r>
              <a:rPr lang="en-US" altLang="en-US" sz="2400" dirty="0">
                <a:latin typeface="+mj-lt"/>
              </a:rPr>
              <a:t>.</a:t>
            </a:r>
          </a:p>
          <a:p>
            <a:pPr lvl="0" defTabSz="914400" eaLnBrk="0" fontAlgn="base" hangingPunct="0">
              <a:spcBef>
                <a:spcPct val="0"/>
              </a:spcBef>
              <a:spcAft>
                <a:spcPct val="0"/>
              </a:spcAft>
              <a:buFontTx/>
              <a:buChar char="•"/>
            </a:pPr>
            <a:r>
              <a:rPr lang="en-US" altLang="en-US" sz="2400" dirty="0">
                <a:latin typeface="+mj-lt"/>
              </a:rPr>
              <a:t>They take a spelling test on Friday.</a:t>
            </a:r>
          </a:p>
          <a:p>
            <a:pPr lvl="0" defTabSz="914400" eaLnBrk="0" fontAlgn="base" hangingPunct="0">
              <a:spcBef>
                <a:spcPct val="0"/>
              </a:spcBef>
              <a:spcAft>
                <a:spcPct val="0"/>
              </a:spcAft>
              <a:buFontTx/>
              <a:buChar char="•"/>
            </a:pPr>
            <a:r>
              <a:rPr lang="en-US" altLang="en-US" sz="2400" dirty="0">
                <a:latin typeface="+mj-lt"/>
              </a:rPr>
              <a:t>Children tend to forget as this is isolated</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90910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60332-C78B-01F5-F4A6-3359E2441F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E7EE7D-9B77-7A8C-5341-29FE6BABBAF2}"/>
              </a:ext>
            </a:extLst>
          </p:cNvPr>
          <p:cNvSpPr>
            <a:spLocks noGrp="1"/>
          </p:cNvSpPr>
          <p:nvPr>
            <p:ph type="title"/>
          </p:nvPr>
        </p:nvSpPr>
        <p:spPr>
          <a:xfrm>
            <a:off x="416689" y="806405"/>
            <a:ext cx="10904561" cy="706964"/>
          </a:xfrm>
        </p:spPr>
        <p:txBody>
          <a:bodyPr/>
          <a:lstStyle/>
          <a:p>
            <a:r>
              <a:rPr lang="en-US" dirty="0"/>
              <a:t>How do we teach spelling? – Taught not tested!</a:t>
            </a:r>
          </a:p>
        </p:txBody>
      </p:sp>
      <p:sp>
        <p:nvSpPr>
          <p:cNvPr id="3" name="Content Placeholder 2">
            <a:extLst>
              <a:ext uri="{FF2B5EF4-FFF2-40B4-BE49-F238E27FC236}">
                <a16:creationId xmlns:a16="http://schemas.microsoft.com/office/drawing/2014/main" id="{54C2F49D-6360-8B0C-D60C-75E4FC3C9657}"/>
              </a:ext>
            </a:extLst>
          </p:cNvPr>
          <p:cNvSpPr>
            <a:spLocks noGrp="1"/>
          </p:cNvSpPr>
          <p:nvPr>
            <p:ph idx="1"/>
          </p:nvPr>
        </p:nvSpPr>
        <p:spPr>
          <a:xfrm>
            <a:off x="1496783" y="2558261"/>
            <a:ext cx="3061569" cy="3528640"/>
          </a:xfrm>
        </p:spPr>
        <p:txBody>
          <a:bodyPr>
            <a:normAutofit/>
          </a:bodyPr>
          <a:lstStyle/>
          <a:p>
            <a:pPr marL="0" indent="0">
              <a:buNone/>
            </a:pPr>
            <a:endParaRPr lang="en-US" sz="2000" dirty="0">
              <a:cs typeface="Arial" panose="020B0604020202020204" pitchFamily="34" charset="0"/>
            </a:endParaRPr>
          </a:p>
          <a:p>
            <a:endParaRPr lang="en-US" sz="2000" dirty="0">
              <a:cs typeface="Arial" panose="020B0604020202020204" pitchFamily="34" charset="0"/>
            </a:endParaRPr>
          </a:p>
          <a:p>
            <a:pPr marL="0" indent="0">
              <a:buNone/>
            </a:pPr>
            <a:endParaRPr lang="en-US" sz="2000" b="1" dirty="0">
              <a:cs typeface="Arial" panose="020B0604020202020204" pitchFamily="34" charset="0"/>
            </a:endParaRPr>
          </a:p>
        </p:txBody>
      </p:sp>
      <p:sp>
        <p:nvSpPr>
          <p:cNvPr id="4" name="Oval 3">
            <a:extLst>
              <a:ext uri="{FF2B5EF4-FFF2-40B4-BE49-F238E27FC236}">
                <a16:creationId xmlns:a16="http://schemas.microsoft.com/office/drawing/2014/main" id="{F46DF0DC-914B-10A3-919A-5210E016912B}"/>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D9F373AC-93DC-6D18-55E7-82398D0DEE34}"/>
              </a:ext>
            </a:extLst>
          </p:cNvPr>
          <p:cNvSpPr/>
          <p:nvPr/>
        </p:nvSpPr>
        <p:spPr>
          <a:xfrm>
            <a:off x="614149" y="2387201"/>
            <a:ext cx="11122926" cy="1898197"/>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marL="285750" indent="-285750" algn="ctr">
              <a:buFont typeface="Arial" panose="020B0604020202020204" pitchFamily="34" charset="0"/>
              <a:buChar char="•"/>
            </a:pPr>
            <a:endParaRPr lang="en-US" dirty="0">
              <a:solidFill>
                <a:schemeClr val="tx1"/>
              </a:solidFill>
            </a:endParaRPr>
          </a:p>
        </p:txBody>
      </p:sp>
      <p:sp>
        <p:nvSpPr>
          <p:cNvPr id="10" name="TextBox 9">
            <a:extLst>
              <a:ext uri="{FF2B5EF4-FFF2-40B4-BE49-F238E27FC236}">
                <a16:creationId xmlns:a16="http://schemas.microsoft.com/office/drawing/2014/main" id="{4B24D3B3-CA2F-8256-3390-D2D80111CADE}"/>
              </a:ext>
            </a:extLst>
          </p:cNvPr>
          <p:cNvSpPr txBox="1"/>
          <p:nvPr/>
        </p:nvSpPr>
        <p:spPr>
          <a:xfrm>
            <a:off x="614149" y="2553742"/>
            <a:ext cx="11013744" cy="1631216"/>
          </a:xfrm>
          <a:prstGeom prst="rect">
            <a:avLst/>
          </a:prstGeom>
          <a:noFill/>
        </p:spPr>
        <p:txBody>
          <a:bodyPr wrap="square" rtlCol="0">
            <a:spAutoFit/>
          </a:bodyPr>
          <a:lstStyle/>
          <a:p>
            <a:pPr algn="ctr"/>
            <a:r>
              <a:rPr lang="en-US" sz="2000" dirty="0"/>
              <a:t>Spelling through ELS</a:t>
            </a:r>
          </a:p>
          <a:p>
            <a:pPr marL="285750" indent="-285750" algn="ctr">
              <a:buFont typeface="Arial" panose="020B0604020202020204" pitchFamily="34" charset="0"/>
              <a:buChar char="•"/>
            </a:pPr>
            <a:r>
              <a:rPr lang="en-US" sz="2000" dirty="0"/>
              <a:t>Each week focusses on a new sound or rule </a:t>
            </a:r>
          </a:p>
          <a:p>
            <a:pPr marL="285750" indent="-285750" algn="ctr">
              <a:buFont typeface="Arial" panose="020B0604020202020204" pitchFamily="34" charset="0"/>
              <a:buChar char="•"/>
            </a:pPr>
            <a:r>
              <a:rPr lang="en-US" sz="2000" dirty="0"/>
              <a:t>Children learn the rule, practice using it and apply either through sentence writing or activities in ELS Spelling books. </a:t>
            </a:r>
          </a:p>
          <a:p>
            <a:pPr marL="285750" indent="-285750" algn="ctr">
              <a:buFont typeface="Arial" panose="020B0604020202020204" pitchFamily="34" charset="0"/>
              <a:buChar char="•"/>
            </a:pPr>
            <a:r>
              <a:rPr lang="en-US" sz="2000" dirty="0"/>
              <a:t>Encouraged to understand how spelling works rather than just </a:t>
            </a:r>
            <a:r>
              <a:rPr lang="en-US" sz="2000" dirty="0" err="1"/>
              <a:t>memorisation</a:t>
            </a:r>
            <a:endParaRPr lang="en-US" sz="2000" dirty="0"/>
          </a:p>
        </p:txBody>
      </p:sp>
      <p:cxnSp>
        <p:nvCxnSpPr>
          <p:cNvPr id="12" name="Straight Arrow Connector 11">
            <a:extLst>
              <a:ext uri="{FF2B5EF4-FFF2-40B4-BE49-F238E27FC236}">
                <a16:creationId xmlns:a16="http://schemas.microsoft.com/office/drawing/2014/main" id="{8DD51D68-E988-73EC-C899-33149FC637F5}"/>
              </a:ext>
            </a:extLst>
          </p:cNvPr>
          <p:cNvCxnSpPr>
            <a:cxnSpLocks/>
          </p:cNvCxnSpPr>
          <p:nvPr/>
        </p:nvCxnSpPr>
        <p:spPr>
          <a:xfrm flipH="1">
            <a:off x="1856096" y="4351499"/>
            <a:ext cx="723331" cy="71182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DEBC45AB-6089-DB5A-1143-45862FA90427}"/>
              </a:ext>
            </a:extLst>
          </p:cNvPr>
          <p:cNvCxnSpPr>
            <a:cxnSpLocks/>
          </p:cNvCxnSpPr>
          <p:nvPr/>
        </p:nvCxnSpPr>
        <p:spPr>
          <a:xfrm>
            <a:off x="5868969" y="4285398"/>
            <a:ext cx="0" cy="982638"/>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163031EA-411B-AB9A-678B-1735C89D1438}"/>
              </a:ext>
            </a:extLst>
          </p:cNvPr>
          <p:cNvSpPr txBox="1"/>
          <p:nvPr/>
        </p:nvSpPr>
        <p:spPr>
          <a:xfrm>
            <a:off x="162046" y="5159230"/>
            <a:ext cx="3209892" cy="1477328"/>
          </a:xfrm>
          <a:prstGeom prst="rect">
            <a:avLst/>
          </a:prstGeom>
          <a:noFill/>
        </p:spPr>
        <p:txBody>
          <a:bodyPr wrap="square" rtlCol="0">
            <a:spAutoFit/>
          </a:bodyPr>
          <a:lstStyle/>
          <a:p>
            <a:r>
              <a:rPr lang="en-US" dirty="0"/>
              <a:t>Explore how words are spelt through a variety of activities: spot the rule/sound, spellchecker, sorting games</a:t>
            </a:r>
          </a:p>
        </p:txBody>
      </p:sp>
      <p:sp>
        <p:nvSpPr>
          <p:cNvPr id="20" name="TextBox 19">
            <a:extLst>
              <a:ext uri="{FF2B5EF4-FFF2-40B4-BE49-F238E27FC236}">
                <a16:creationId xmlns:a16="http://schemas.microsoft.com/office/drawing/2014/main" id="{6D8D8C32-F5A6-E9C8-8528-99F03AA78260}"/>
              </a:ext>
            </a:extLst>
          </p:cNvPr>
          <p:cNvSpPr txBox="1"/>
          <p:nvPr/>
        </p:nvSpPr>
        <p:spPr>
          <a:xfrm>
            <a:off x="3806940" y="5368476"/>
            <a:ext cx="3468258" cy="923330"/>
          </a:xfrm>
          <a:prstGeom prst="rect">
            <a:avLst/>
          </a:prstGeom>
          <a:noFill/>
        </p:spPr>
        <p:txBody>
          <a:bodyPr wrap="square" rtlCol="0">
            <a:spAutoFit/>
          </a:bodyPr>
          <a:lstStyle/>
          <a:p>
            <a:r>
              <a:rPr lang="en-US" dirty="0"/>
              <a:t>Teachers guide children to notice patterns and exceptions</a:t>
            </a:r>
          </a:p>
        </p:txBody>
      </p:sp>
      <p:cxnSp>
        <p:nvCxnSpPr>
          <p:cNvPr id="23" name="Straight Arrow Connector 22">
            <a:extLst>
              <a:ext uri="{FF2B5EF4-FFF2-40B4-BE49-F238E27FC236}">
                <a16:creationId xmlns:a16="http://schemas.microsoft.com/office/drawing/2014/main" id="{B06E93E5-100A-3EED-1CBA-63263647BBC1}"/>
              </a:ext>
            </a:extLst>
          </p:cNvPr>
          <p:cNvCxnSpPr>
            <a:cxnSpLocks/>
          </p:cNvCxnSpPr>
          <p:nvPr/>
        </p:nvCxnSpPr>
        <p:spPr>
          <a:xfrm>
            <a:off x="9046308" y="4299477"/>
            <a:ext cx="695800" cy="77792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24" name="TextBox 23">
            <a:extLst>
              <a:ext uri="{FF2B5EF4-FFF2-40B4-BE49-F238E27FC236}">
                <a16:creationId xmlns:a16="http://schemas.microsoft.com/office/drawing/2014/main" id="{AC19ED2D-18C5-87A9-381E-EE8ACFA71710}"/>
              </a:ext>
            </a:extLst>
          </p:cNvPr>
          <p:cNvSpPr txBox="1"/>
          <p:nvPr/>
        </p:nvSpPr>
        <p:spPr>
          <a:xfrm>
            <a:off x="7485326" y="5091477"/>
            <a:ext cx="3817764" cy="1477328"/>
          </a:xfrm>
          <a:prstGeom prst="rect">
            <a:avLst/>
          </a:prstGeom>
          <a:noFill/>
        </p:spPr>
        <p:txBody>
          <a:bodyPr wrap="square" rtlCol="0">
            <a:spAutoFit/>
          </a:bodyPr>
          <a:lstStyle/>
          <a:p>
            <a:r>
              <a:rPr lang="en-US" dirty="0"/>
              <a:t>Practice happens little, often and rules and sounds are revisited as well as woven into English curriculum so children see the link.</a:t>
            </a:r>
          </a:p>
        </p:txBody>
      </p:sp>
    </p:spTree>
    <p:extLst>
      <p:ext uri="{BB962C8B-B14F-4D97-AF65-F5344CB8AC3E}">
        <p14:creationId xmlns:p14="http://schemas.microsoft.com/office/powerpoint/2010/main" val="1826360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282ED-88F5-E1B8-D0BF-254256F946CB}"/>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FBC98966-0DC8-E004-1AE9-7B8A4E78112F}"/>
              </a:ext>
            </a:extLst>
          </p:cNvPr>
          <p:cNvSpPr txBox="1">
            <a:spLocks/>
          </p:cNvSpPr>
          <p:nvPr/>
        </p:nvSpPr>
        <p:spPr>
          <a:xfrm>
            <a:off x="898976" y="2975212"/>
            <a:ext cx="9970245" cy="1907713"/>
          </a:xfrm>
          <a:prstGeom prst="rect">
            <a:avLst/>
          </a:prstGeom>
        </p:spPr>
        <p:txBody>
          <a:bodyPr vert="horz" lIns="91440" tIns="45720" rIns="91440" bIns="45720" rtlCol="0">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sz="2900" dirty="0">
                <a:cs typeface="Arial" panose="020B0604020202020204" pitchFamily="34" charset="0"/>
              </a:rPr>
              <a:t>Like in Year 1, children use the spelling sequence to support them with their spelling and writing. Children practise orally and then have the opportunity to write 3words using the rule </a:t>
            </a:r>
          </a:p>
          <a:p>
            <a:r>
              <a:rPr lang="en-GB" sz="2900" dirty="0">
                <a:cs typeface="Arial" panose="020B0604020202020204" pitchFamily="34" charset="0"/>
              </a:rPr>
              <a:t> You can use the spelling sequence with your children at home to support them with their writing.</a:t>
            </a:r>
          </a:p>
          <a:p>
            <a:r>
              <a:rPr lang="en-GB" sz="2900" dirty="0">
                <a:cs typeface="Arial" panose="020B0604020202020204" pitchFamily="34" charset="0"/>
              </a:rPr>
              <a:t>Let’s try this with the word: tiger.</a:t>
            </a:r>
          </a:p>
          <a:p>
            <a:pPr marL="0" indent="0">
              <a:buNone/>
            </a:pPr>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36862058-F229-4228-EA9D-EBC4AA9F0236}"/>
              </a:ext>
            </a:extLst>
          </p:cNvPr>
          <p:cNvSpPr>
            <a:spLocks noGrp="1"/>
          </p:cNvSpPr>
          <p:nvPr>
            <p:ph type="title"/>
          </p:nvPr>
        </p:nvSpPr>
        <p:spPr>
          <a:xfrm>
            <a:off x="559208" y="945959"/>
            <a:ext cx="9970246" cy="706964"/>
          </a:xfrm>
        </p:spPr>
        <p:txBody>
          <a:bodyPr/>
          <a:lstStyle/>
          <a:p>
            <a:r>
              <a:rPr lang="en-US" dirty="0"/>
              <a:t>The Spelling Sequence</a:t>
            </a:r>
          </a:p>
        </p:txBody>
      </p:sp>
      <p:pic>
        <p:nvPicPr>
          <p:cNvPr id="3" name="Picture 2">
            <a:extLst>
              <a:ext uri="{FF2B5EF4-FFF2-40B4-BE49-F238E27FC236}">
                <a16:creationId xmlns:a16="http://schemas.microsoft.com/office/drawing/2014/main" id="{A67D9F30-E83D-D465-FB92-5FEAEF6749AE}"/>
              </a:ext>
            </a:extLst>
          </p:cNvPr>
          <p:cNvPicPr>
            <a:picLocks noChangeAspect="1"/>
          </p:cNvPicPr>
          <p:nvPr/>
        </p:nvPicPr>
        <p:blipFill>
          <a:blip r:embed="rId3"/>
          <a:stretch>
            <a:fillRect/>
          </a:stretch>
        </p:blipFill>
        <p:spPr>
          <a:xfrm>
            <a:off x="2354798" y="1902320"/>
            <a:ext cx="7772400" cy="944132"/>
          </a:xfrm>
          <a:prstGeom prst="rect">
            <a:avLst/>
          </a:prstGeom>
        </p:spPr>
      </p:pic>
      <p:sp>
        <p:nvSpPr>
          <p:cNvPr id="2" name="Oval 1">
            <a:extLst>
              <a:ext uri="{FF2B5EF4-FFF2-40B4-BE49-F238E27FC236}">
                <a16:creationId xmlns:a16="http://schemas.microsoft.com/office/drawing/2014/main" id="{BB1E9C82-8BAE-64C3-5C78-944194D2BF81}"/>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logo&#10;&#10;AI-generated content may be incorrect.">
            <a:extLst>
              <a:ext uri="{FF2B5EF4-FFF2-40B4-BE49-F238E27FC236}">
                <a16:creationId xmlns:a16="http://schemas.microsoft.com/office/drawing/2014/main" id="{E5C1455F-F5BC-A150-DFAA-7419C6EC2CE2}"/>
              </a:ext>
            </a:extLst>
          </p:cNvPr>
          <p:cNvPicPr>
            <a:picLocks noChangeAspect="1"/>
          </p:cNvPicPr>
          <p:nvPr/>
        </p:nvPicPr>
        <p:blipFill>
          <a:blip r:embed="rId4"/>
          <a:stretch>
            <a:fillRect/>
          </a:stretch>
        </p:blipFill>
        <p:spPr>
          <a:xfrm>
            <a:off x="2627400" y="4824922"/>
            <a:ext cx="3365880" cy="1602800"/>
          </a:xfrm>
          <a:prstGeom prst="rect">
            <a:avLst/>
          </a:prstGeom>
        </p:spPr>
      </p:pic>
      <p:pic>
        <p:nvPicPr>
          <p:cNvPr id="9" name="Picture 8" descr="A cartoon of a tiger in the jungle&#10;&#10;AI-generated content may be incorrect.">
            <a:extLst>
              <a:ext uri="{FF2B5EF4-FFF2-40B4-BE49-F238E27FC236}">
                <a16:creationId xmlns:a16="http://schemas.microsoft.com/office/drawing/2014/main" id="{429C3973-3396-6E32-DF76-A19F33F8084A}"/>
              </a:ext>
            </a:extLst>
          </p:cNvPr>
          <p:cNvPicPr>
            <a:picLocks noChangeAspect="1"/>
          </p:cNvPicPr>
          <p:nvPr/>
        </p:nvPicPr>
        <p:blipFill>
          <a:blip r:embed="rId5"/>
          <a:stretch>
            <a:fillRect/>
          </a:stretch>
        </p:blipFill>
        <p:spPr>
          <a:xfrm>
            <a:off x="6726072" y="5132322"/>
            <a:ext cx="1524000" cy="1295400"/>
          </a:xfrm>
          <a:prstGeom prst="rect">
            <a:avLst/>
          </a:prstGeom>
        </p:spPr>
      </p:pic>
    </p:spTree>
    <p:extLst>
      <p:ext uri="{BB962C8B-B14F-4D97-AF65-F5344CB8AC3E}">
        <p14:creationId xmlns:p14="http://schemas.microsoft.com/office/powerpoint/2010/main" val="3389813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EAE4F-29EA-0F41-8A2B-F4B10A1D974B}"/>
            </a:ext>
          </a:extLst>
        </p:cNvPr>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E64D791C-3691-878A-A09C-44435440AD70}"/>
              </a:ext>
            </a:extLst>
          </p:cNvPr>
          <p:cNvSpPr txBox="1">
            <a:spLocks/>
          </p:cNvSpPr>
          <p:nvPr/>
        </p:nvSpPr>
        <p:spPr>
          <a:xfrm>
            <a:off x="898976" y="2975212"/>
            <a:ext cx="9970245" cy="190771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None/>
            </a:pPr>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EEFC03B9-31E0-442B-A891-BA1877DB75D1}"/>
              </a:ext>
            </a:extLst>
          </p:cNvPr>
          <p:cNvSpPr>
            <a:spLocks noGrp="1"/>
          </p:cNvSpPr>
          <p:nvPr>
            <p:ph type="title"/>
          </p:nvPr>
        </p:nvSpPr>
        <p:spPr>
          <a:xfrm>
            <a:off x="559208" y="945959"/>
            <a:ext cx="9970246" cy="706964"/>
          </a:xfrm>
        </p:spPr>
        <p:txBody>
          <a:bodyPr/>
          <a:lstStyle/>
          <a:p>
            <a:r>
              <a:rPr lang="en-US" dirty="0"/>
              <a:t>The Spelling Sequence</a:t>
            </a:r>
          </a:p>
        </p:txBody>
      </p:sp>
      <p:pic>
        <p:nvPicPr>
          <p:cNvPr id="3" name="Picture 2">
            <a:extLst>
              <a:ext uri="{FF2B5EF4-FFF2-40B4-BE49-F238E27FC236}">
                <a16:creationId xmlns:a16="http://schemas.microsoft.com/office/drawing/2014/main" id="{45BA3CD5-19AA-3617-3C38-338C9C897AB6}"/>
              </a:ext>
            </a:extLst>
          </p:cNvPr>
          <p:cNvPicPr>
            <a:picLocks noChangeAspect="1"/>
          </p:cNvPicPr>
          <p:nvPr/>
        </p:nvPicPr>
        <p:blipFill>
          <a:blip r:embed="rId3"/>
          <a:stretch>
            <a:fillRect/>
          </a:stretch>
        </p:blipFill>
        <p:spPr>
          <a:xfrm>
            <a:off x="2329398" y="2335993"/>
            <a:ext cx="7772400" cy="944132"/>
          </a:xfrm>
          <a:prstGeom prst="rect">
            <a:avLst/>
          </a:prstGeom>
        </p:spPr>
      </p:pic>
      <p:sp>
        <p:nvSpPr>
          <p:cNvPr id="2" name="Oval 1">
            <a:extLst>
              <a:ext uri="{FF2B5EF4-FFF2-40B4-BE49-F238E27FC236}">
                <a16:creationId xmlns:a16="http://schemas.microsoft.com/office/drawing/2014/main" id="{EE79BAE2-DAE8-66EC-A1C7-9D167DED7D31}"/>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2B8B809-283B-5343-538E-D3411597ED25}"/>
              </a:ext>
            </a:extLst>
          </p:cNvPr>
          <p:cNvSpPr txBox="1"/>
          <p:nvPr/>
        </p:nvSpPr>
        <p:spPr>
          <a:xfrm>
            <a:off x="559208" y="3636429"/>
            <a:ext cx="1634066" cy="2308324"/>
          </a:xfrm>
          <a:prstGeom prst="rect">
            <a:avLst/>
          </a:prstGeom>
          <a:noFill/>
        </p:spPr>
        <p:txBody>
          <a:bodyPr wrap="square" rtlCol="0">
            <a:spAutoFit/>
          </a:bodyPr>
          <a:lstStyle/>
          <a:p>
            <a:r>
              <a:rPr lang="en-US" dirty="0"/>
              <a:t>Say it! </a:t>
            </a:r>
          </a:p>
          <a:p>
            <a:r>
              <a:rPr lang="en-US" dirty="0"/>
              <a:t>Tiger ,Tiger, Tiger</a:t>
            </a:r>
          </a:p>
          <a:p>
            <a:r>
              <a:rPr lang="en-US" dirty="0"/>
              <a:t>Could use different volumes, expression etc.</a:t>
            </a:r>
          </a:p>
        </p:txBody>
      </p:sp>
      <p:sp>
        <p:nvSpPr>
          <p:cNvPr id="6" name="TextBox 5">
            <a:extLst>
              <a:ext uri="{FF2B5EF4-FFF2-40B4-BE49-F238E27FC236}">
                <a16:creationId xmlns:a16="http://schemas.microsoft.com/office/drawing/2014/main" id="{48D7783A-7980-3490-ECFF-8033114622DA}"/>
              </a:ext>
            </a:extLst>
          </p:cNvPr>
          <p:cNvSpPr txBox="1"/>
          <p:nvPr/>
        </p:nvSpPr>
        <p:spPr>
          <a:xfrm>
            <a:off x="3059293" y="3929068"/>
            <a:ext cx="1634066" cy="646331"/>
          </a:xfrm>
          <a:prstGeom prst="rect">
            <a:avLst/>
          </a:prstGeom>
          <a:noFill/>
        </p:spPr>
        <p:txBody>
          <a:bodyPr wrap="square" rtlCol="0">
            <a:spAutoFit/>
          </a:bodyPr>
          <a:lstStyle/>
          <a:p>
            <a:r>
              <a:rPr lang="en-US" dirty="0"/>
              <a:t>Stretch it!</a:t>
            </a:r>
          </a:p>
          <a:p>
            <a:r>
              <a:rPr lang="en-US" dirty="0" err="1"/>
              <a:t>Tiiiiiiiigerrrrrr</a:t>
            </a:r>
            <a:endParaRPr lang="en-US" dirty="0"/>
          </a:p>
        </p:txBody>
      </p:sp>
      <p:sp>
        <p:nvSpPr>
          <p:cNvPr id="7" name="TextBox 6">
            <a:extLst>
              <a:ext uri="{FF2B5EF4-FFF2-40B4-BE49-F238E27FC236}">
                <a16:creationId xmlns:a16="http://schemas.microsoft.com/office/drawing/2014/main" id="{2A39A249-742E-FD6A-C85C-FA80DEA98CA6}"/>
              </a:ext>
            </a:extLst>
          </p:cNvPr>
          <p:cNvSpPr txBox="1"/>
          <p:nvPr/>
        </p:nvSpPr>
        <p:spPr>
          <a:xfrm>
            <a:off x="4829063" y="4467426"/>
            <a:ext cx="1634066" cy="1477328"/>
          </a:xfrm>
          <a:prstGeom prst="rect">
            <a:avLst/>
          </a:prstGeom>
          <a:noFill/>
        </p:spPr>
        <p:txBody>
          <a:bodyPr wrap="square" rtlCol="0">
            <a:spAutoFit/>
          </a:bodyPr>
          <a:lstStyle/>
          <a:p>
            <a:r>
              <a:rPr lang="en-US" dirty="0"/>
              <a:t>Robot Arms:</a:t>
            </a:r>
          </a:p>
          <a:p>
            <a:r>
              <a:rPr lang="en-US" dirty="0"/>
              <a:t>T- I- G –ER</a:t>
            </a:r>
          </a:p>
          <a:p>
            <a:r>
              <a:rPr lang="en-US" dirty="0"/>
              <a:t>Move one arm for each sound</a:t>
            </a:r>
          </a:p>
        </p:txBody>
      </p:sp>
      <p:sp>
        <p:nvSpPr>
          <p:cNvPr id="8" name="TextBox 7">
            <a:extLst>
              <a:ext uri="{FF2B5EF4-FFF2-40B4-BE49-F238E27FC236}">
                <a16:creationId xmlns:a16="http://schemas.microsoft.com/office/drawing/2014/main" id="{1030FBE8-E6A9-B449-82BE-B682CF73B5E6}"/>
              </a:ext>
            </a:extLst>
          </p:cNvPr>
          <p:cNvSpPr txBox="1"/>
          <p:nvPr/>
        </p:nvSpPr>
        <p:spPr>
          <a:xfrm>
            <a:off x="6489465" y="3821095"/>
            <a:ext cx="1634066" cy="1477328"/>
          </a:xfrm>
          <a:prstGeom prst="rect">
            <a:avLst/>
          </a:prstGeom>
          <a:noFill/>
        </p:spPr>
        <p:txBody>
          <a:bodyPr wrap="square" rtlCol="0">
            <a:spAutoFit/>
          </a:bodyPr>
          <a:lstStyle/>
          <a:p>
            <a:r>
              <a:rPr lang="en-US" dirty="0"/>
              <a:t>Blending hands:</a:t>
            </a:r>
          </a:p>
          <a:p>
            <a:r>
              <a:rPr lang="en-US" dirty="0"/>
              <a:t>Blend into the whole word - tiger</a:t>
            </a:r>
          </a:p>
        </p:txBody>
      </p:sp>
      <p:sp>
        <p:nvSpPr>
          <p:cNvPr id="12" name="TextBox 11">
            <a:extLst>
              <a:ext uri="{FF2B5EF4-FFF2-40B4-BE49-F238E27FC236}">
                <a16:creationId xmlns:a16="http://schemas.microsoft.com/office/drawing/2014/main" id="{C45F8C19-59DD-BFAE-15C2-006458741964}"/>
              </a:ext>
            </a:extLst>
          </p:cNvPr>
          <p:cNvSpPr txBox="1"/>
          <p:nvPr/>
        </p:nvSpPr>
        <p:spPr>
          <a:xfrm>
            <a:off x="7992297" y="3821095"/>
            <a:ext cx="1634066" cy="1754326"/>
          </a:xfrm>
          <a:prstGeom prst="rect">
            <a:avLst/>
          </a:prstGeom>
          <a:noFill/>
        </p:spPr>
        <p:txBody>
          <a:bodyPr wrap="square" rtlCol="0">
            <a:spAutoFit/>
          </a:bodyPr>
          <a:lstStyle/>
          <a:p>
            <a:r>
              <a:rPr lang="en-US" dirty="0"/>
              <a:t>Count the sounds:</a:t>
            </a:r>
          </a:p>
          <a:p>
            <a:r>
              <a:rPr lang="en-US" dirty="0"/>
              <a:t>Count each sound on fingers - t-</a:t>
            </a:r>
            <a:r>
              <a:rPr lang="en-US" dirty="0" err="1"/>
              <a:t>i</a:t>
            </a:r>
            <a:r>
              <a:rPr lang="en-US" dirty="0"/>
              <a:t>-g-er</a:t>
            </a:r>
          </a:p>
        </p:txBody>
      </p:sp>
      <p:sp>
        <p:nvSpPr>
          <p:cNvPr id="13" name="TextBox 12">
            <a:extLst>
              <a:ext uri="{FF2B5EF4-FFF2-40B4-BE49-F238E27FC236}">
                <a16:creationId xmlns:a16="http://schemas.microsoft.com/office/drawing/2014/main" id="{5F9C0118-141F-5A74-F64F-7192E4742899}"/>
              </a:ext>
            </a:extLst>
          </p:cNvPr>
          <p:cNvSpPr txBox="1"/>
          <p:nvPr/>
        </p:nvSpPr>
        <p:spPr>
          <a:xfrm>
            <a:off x="9762067" y="3821095"/>
            <a:ext cx="1634066" cy="1200329"/>
          </a:xfrm>
          <a:prstGeom prst="rect">
            <a:avLst/>
          </a:prstGeom>
          <a:noFill/>
        </p:spPr>
        <p:txBody>
          <a:bodyPr wrap="square" rtlCol="0">
            <a:spAutoFit/>
          </a:bodyPr>
          <a:lstStyle/>
          <a:p>
            <a:r>
              <a:rPr lang="en-US" dirty="0"/>
              <a:t>What’s the word?:</a:t>
            </a:r>
          </a:p>
          <a:p>
            <a:r>
              <a:rPr lang="en-US" dirty="0"/>
              <a:t>Say the word again.</a:t>
            </a:r>
          </a:p>
        </p:txBody>
      </p:sp>
      <p:cxnSp>
        <p:nvCxnSpPr>
          <p:cNvPr id="15" name="Straight Arrow Connector 14">
            <a:extLst>
              <a:ext uri="{FF2B5EF4-FFF2-40B4-BE49-F238E27FC236}">
                <a16:creationId xmlns:a16="http://schemas.microsoft.com/office/drawing/2014/main" id="{FB85E0B8-C0ED-B8A3-6209-966C663FA783}"/>
              </a:ext>
            </a:extLst>
          </p:cNvPr>
          <p:cNvCxnSpPr/>
          <p:nvPr/>
        </p:nvCxnSpPr>
        <p:spPr>
          <a:xfrm flipH="1">
            <a:off x="1473200" y="3200400"/>
            <a:ext cx="856198" cy="62069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E408F29-9C5F-7EA3-7D68-B84709D531C2}"/>
              </a:ext>
            </a:extLst>
          </p:cNvPr>
          <p:cNvCxnSpPr/>
          <p:nvPr/>
        </p:nvCxnSpPr>
        <p:spPr>
          <a:xfrm flipH="1">
            <a:off x="4038600" y="3280125"/>
            <a:ext cx="160867" cy="6489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23043B5-1197-10B0-4FDE-20A661670A13}"/>
              </a:ext>
            </a:extLst>
          </p:cNvPr>
          <p:cNvCxnSpPr/>
          <p:nvPr/>
        </p:nvCxnSpPr>
        <p:spPr>
          <a:xfrm>
            <a:off x="5544331" y="3429000"/>
            <a:ext cx="0" cy="10384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1E4F5A86-615E-FF9A-13CD-16134A5E071D}"/>
              </a:ext>
            </a:extLst>
          </p:cNvPr>
          <p:cNvCxnSpPr>
            <a:cxnSpLocks/>
          </p:cNvCxnSpPr>
          <p:nvPr/>
        </p:nvCxnSpPr>
        <p:spPr>
          <a:xfrm>
            <a:off x="6906099" y="3280125"/>
            <a:ext cx="0" cy="54623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5240F04-420F-CCAD-BBAE-6318A3560C45}"/>
              </a:ext>
            </a:extLst>
          </p:cNvPr>
          <p:cNvCxnSpPr>
            <a:cxnSpLocks/>
          </p:cNvCxnSpPr>
          <p:nvPr/>
        </p:nvCxnSpPr>
        <p:spPr>
          <a:xfrm>
            <a:off x="8346524" y="3274860"/>
            <a:ext cx="0" cy="54623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2595D51-E743-FA2A-AF93-38120D9F68DC}"/>
              </a:ext>
            </a:extLst>
          </p:cNvPr>
          <p:cNvCxnSpPr>
            <a:cxnSpLocks/>
          </p:cNvCxnSpPr>
          <p:nvPr/>
        </p:nvCxnSpPr>
        <p:spPr>
          <a:xfrm>
            <a:off x="9615165" y="3296662"/>
            <a:ext cx="347400" cy="48054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6876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D9E9562-C47F-9B29-505B-03486DEC3B00}"/>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674DE62C-1444-4E9B-BC48-CA6880EFE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US"/>
          </a:p>
        </p:txBody>
      </p:sp>
      <p:sp>
        <p:nvSpPr>
          <p:cNvPr id="15" name="Freeform 5">
            <a:extLst>
              <a:ext uri="{FF2B5EF4-FFF2-40B4-BE49-F238E27FC236}">
                <a16:creationId xmlns:a16="http://schemas.microsoft.com/office/drawing/2014/main" id="{532B7868-881B-4B4F-96E9-6E714768B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
        <p:nvSpPr>
          <p:cNvPr id="17" name="Freeform: Shape 16">
            <a:extLst>
              <a:ext uri="{FF2B5EF4-FFF2-40B4-BE49-F238E27FC236}">
                <a16:creationId xmlns:a16="http://schemas.microsoft.com/office/drawing/2014/main" id="{756AC0C9-AEF1-443B-A64F-B05A01B68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4628932" y="402165"/>
            <a:ext cx="7139732" cy="6053670"/>
          </a:xfrm>
          <a:custGeom>
            <a:avLst/>
            <a:gdLst>
              <a:gd name="connsiteX0" fmla="*/ 1097 w 7139732"/>
              <a:gd name="connsiteY0" fmla="*/ 0 h 6053670"/>
              <a:gd name="connsiteX1" fmla="*/ 1084479 w 7139732"/>
              <a:gd name="connsiteY1" fmla="*/ 0 h 6053670"/>
              <a:gd name="connsiteX2" fmla="*/ 1254558 w 7139732"/>
              <a:gd name="connsiteY2" fmla="*/ 0 h 6053670"/>
              <a:gd name="connsiteX3" fmla="*/ 7139732 w 7139732"/>
              <a:gd name="connsiteY3" fmla="*/ 0 h 6053670"/>
              <a:gd name="connsiteX4" fmla="*/ 7139732 w 7139732"/>
              <a:gd name="connsiteY4" fmla="*/ 6053670 h 6053670"/>
              <a:gd name="connsiteX5" fmla="*/ 1249854 w 7139732"/>
              <a:gd name="connsiteY5" fmla="*/ 6053670 h 6053670"/>
              <a:gd name="connsiteX6" fmla="*/ 1084479 w 7139732"/>
              <a:gd name="connsiteY6" fmla="*/ 6053670 h 6053670"/>
              <a:gd name="connsiteX7" fmla="*/ 0 w 7139732"/>
              <a:gd name="connsiteY7" fmla="*/ 6053670 h 6053670"/>
              <a:gd name="connsiteX8" fmla="*/ 5488 w 7139732"/>
              <a:gd name="connsiteY8" fmla="*/ 6017954 h 6053670"/>
              <a:gd name="connsiteX9" fmla="*/ 21641 w 7139732"/>
              <a:gd name="connsiteY9" fmla="*/ 5913225 h 6053670"/>
              <a:gd name="connsiteX10" fmla="*/ 32932 w 7139732"/>
              <a:gd name="connsiteY10" fmla="*/ 5836949 h 6053670"/>
              <a:gd name="connsiteX11" fmla="*/ 44850 w 7139732"/>
              <a:gd name="connsiteY11" fmla="*/ 5746144 h 6053670"/>
              <a:gd name="connsiteX12" fmla="*/ 59121 w 7139732"/>
              <a:gd name="connsiteY12" fmla="*/ 5638388 h 6053670"/>
              <a:gd name="connsiteX13" fmla="*/ 74175 w 7139732"/>
              <a:gd name="connsiteY13" fmla="*/ 5519131 h 6053670"/>
              <a:gd name="connsiteX14" fmla="*/ 90014 w 7139732"/>
              <a:gd name="connsiteY14" fmla="*/ 5384740 h 6053670"/>
              <a:gd name="connsiteX15" fmla="*/ 106794 w 7139732"/>
              <a:gd name="connsiteY15" fmla="*/ 5238241 h 6053670"/>
              <a:gd name="connsiteX16" fmla="*/ 123574 w 7139732"/>
              <a:gd name="connsiteY16" fmla="*/ 5079029 h 6053670"/>
              <a:gd name="connsiteX17" fmla="*/ 140667 w 7139732"/>
              <a:gd name="connsiteY17" fmla="*/ 4909527 h 6053670"/>
              <a:gd name="connsiteX18" fmla="*/ 156506 w 7139732"/>
              <a:gd name="connsiteY18" fmla="*/ 4726706 h 6053670"/>
              <a:gd name="connsiteX19" fmla="*/ 171717 w 7139732"/>
              <a:gd name="connsiteY19" fmla="*/ 4535410 h 6053670"/>
              <a:gd name="connsiteX20" fmla="*/ 185518 w 7139732"/>
              <a:gd name="connsiteY20" fmla="*/ 4333217 h 6053670"/>
              <a:gd name="connsiteX21" fmla="*/ 198690 w 7139732"/>
              <a:gd name="connsiteY21" fmla="*/ 4122549 h 6053670"/>
              <a:gd name="connsiteX22" fmla="*/ 211079 w 7139732"/>
              <a:gd name="connsiteY22" fmla="*/ 3902801 h 6053670"/>
              <a:gd name="connsiteX23" fmla="*/ 215470 w 7139732"/>
              <a:gd name="connsiteY23" fmla="*/ 3790203 h 6053670"/>
              <a:gd name="connsiteX24" fmla="*/ 220332 w 7139732"/>
              <a:gd name="connsiteY24" fmla="*/ 3675183 h 6053670"/>
              <a:gd name="connsiteX25" fmla="*/ 224879 w 7139732"/>
              <a:gd name="connsiteY25" fmla="*/ 3558347 h 6053670"/>
              <a:gd name="connsiteX26" fmla="*/ 227859 w 7139732"/>
              <a:gd name="connsiteY26" fmla="*/ 3440906 h 6053670"/>
              <a:gd name="connsiteX27" fmla="*/ 230525 w 7139732"/>
              <a:gd name="connsiteY27" fmla="*/ 3321043 h 6053670"/>
              <a:gd name="connsiteX28" fmla="*/ 233348 w 7139732"/>
              <a:gd name="connsiteY28" fmla="*/ 3199970 h 6053670"/>
              <a:gd name="connsiteX29" fmla="*/ 235229 w 7139732"/>
              <a:gd name="connsiteY29" fmla="*/ 3076475 h 6053670"/>
              <a:gd name="connsiteX30" fmla="*/ 235229 w 7139732"/>
              <a:gd name="connsiteY30" fmla="*/ 2951770 h 6053670"/>
              <a:gd name="connsiteX31" fmla="*/ 236170 w 7139732"/>
              <a:gd name="connsiteY31" fmla="*/ 2825853 h 6053670"/>
              <a:gd name="connsiteX32" fmla="*/ 235229 w 7139732"/>
              <a:gd name="connsiteY32" fmla="*/ 2698726 h 6053670"/>
              <a:gd name="connsiteX33" fmla="*/ 233348 w 7139732"/>
              <a:gd name="connsiteY33" fmla="*/ 2569783 h 6053670"/>
              <a:gd name="connsiteX34" fmla="*/ 231623 w 7139732"/>
              <a:gd name="connsiteY34" fmla="*/ 2440840 h 6053670"/>
              <a:gd name="connsiteX35" fmla="*/ 227859 w 7139732"/>
              <a:gd name="connsiteY35" fmla="*/ 2310081 h 6053670"/>
              <a:gd name="connsiteX36" fmla="*/ 223938 w 7139732"/>
              <a:gd name="connsiteY36" fmla="*/ 2178111 h 6053670"/>
              <a:gd name="connsiteX37" fmla="*/ 219391 w 7139732"/>
              <a:gd name="connsiteY37" fmla="*/ 2046141 h 6053670"/>
              <a:gd name="connsiteX38" fmla="*/ 212961 w 7139732"/>
              <a:gd name="connsiteY38" fmla="*/ 1912960 h 6053670"/>
              <a:gd name="connsiteX39" fmla="*/ 205277 w 7139732"/>
              <a:gd name="connsiteY39" fmla="*/ 1778568 h 6053670"/>
              <a:gd name="connsiteX40" fmla="*/ 197906 w 7139732"/>
              <a:gd name="connsiteY40" fmla="*/ 1643572 h 6053670"/>
              <a:gd name="connsiteX41" fmla="*/ 188497 w 7139732"/>
              <a:gd name="connsiteY41" fmla="*/ 1508575 h 6053670"/>
              <a:gd name="connsiteX42" fmla="*/ 177206 w 7139732"/>
              <a:gd name="connsiteY42" fmla="*/ 1371762 h 6053670"/>
              <a:gd name="connsiteX43" fmla="*/ 165915 w 7139732"/>
              <a:gd name="connsiteY43" fmla="*/ 1236765 h 6053670"/>
              <a:gd name="connsiteX44" fmla="*/ 152899 w 7139732"/>
              <a:gd name="connsiteY44" fmla="*/ 1099347 h 6053670"/>
              <a:gd name="connsiteX45" fmla="*/ 138628 w 7139732"/>
              <a:gd name="connsiteY45" fmla="*/ 961323 h 6053670"/>
              <a:gd name="connsiteX46" fmla="*/ 123574 w 7139732"/>
              <a:gd name="connsiteY46" fmla="*/ 825115 h 6053670"/>
              <a:gd name="connsiteX47" fmla="*/ 106010 w 7139732"/>
              <a:gd name="connsiteY47" fmla="*/ 687092 h 6053670"/>
              <a:gd name="connsiteX48" fmla="*/ 87192 w 7139732"/>
              <a:gd name="connsiteY48" fmla="*/ 549673 h 6053670"/>
              <a:gd name="connsiteX49" fmla="*/ 68530 w 7139732"/>
              <a:gd name="connsiteY49" fmla="*/ 411650 h 6053670"/>
              <a:gd name="connsiteX50" fmla="*/ 46732 w 7139732"/>
              <a:gd name="connsiteY50" fmla="*/ 274232 h 6053670"/>
              <a:gd name="connsiteX51" fmla="*/ 24464 w 7139732"/>
              <a:gd name="connsiteY51" fmla="*/ 137419 h 6053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139732" h="6053670">
                <a:moveTo>
                  <a:pt x="1097" y="0"/>
                </a:moveTo>
                <a:lnTo>
                  <a:pt x="1084479" y="0"/>
                </a:lnTo>
                <a:lnTo>
                  <a:pt x="1254558" y="0"/>
                </a:lnTo>
                <a:lnTo>
                  <a:pt x="7139732" y="0"/>
                </a:lnTo>
                <a:lnTo>
                  <a:pt x="7139732" y="6053670"/>
                </a:lnTo>
                <a:lnTo>
                  <a:pt x="1249854" y="6053670"/>
                </a:lnTo>
                <a:lnTo>
                  <a:pt x="1084479" y="6053670"/>
                </a:lnTo>
                <a:lnTo>
                  <a:pt x="0" y="6053670"/>
                </a:lnTo>
                <a:lnTo>
                  <a:pt x="5488" y="6017954"/>
                </a:lnTo>
                <a:lnTo>
                  <a:pt x="21641" y="5913225"/>
                </a:lnTo>
                <a:lnTo>
                  <a:pt x="32932" y="5836949"/>
                </a:lnTo>
                <a:lnTo>
                  <a:pt x="44850" y="5746144"/>
                </a:lnTo>
                <a:lnTo>
                  <a:pt x="59121" y="5638388"/>
                </a:lnTo>
                <a:lnTo>
                  <a:pt x="74175" y="5519131"/>
                </a:lnTo>
                <a:lnTo>
                  <a:pt x="90014" y="5384740"/>
                </a:lnTo>
                <a:lnTo>
                  <a:pt x="106794" y="5238241"/>
                </a:lnTo>
                <a:lnTo>
                  <a:pt x="123574" y="5079029"/>
                </a:lnTo>
                <a:lnTo>
                  <a:pt x="140667" y="4909527"/>
                </a:lnTo>
                <a:lnTo>
                  <a:pt x="156506" y="4726706"/>
                </a:lnTo>
                <a:lnTo>
                  <a:pt x="171717" y="4535410"/>
                </a:lnTo>
                <a:lnTo>
                  <a:pt x="185518" y="4333217"/>
                </a:lnTo>
                <a:lnTo>
                  <a:pt x="198690" y="4122549"/>
                </a:lnTo>
                <a:lnTo>
                  <a:pt x="211079" y="3902801"/>
                </a:lnTo>
                <a:lnTo>
                  <a:pt x="215470" y="3790203"/>
                </a:lnTo>
                <a:lnTo>
                  <a:pt x="220332" y="3675183"/>
                </a:lnTo>
                <a:lnTo>
                  <a:pt x="224879" y="3558347"/>
                </a:lnTo>
                <a:lnTo>
                  <a:pt x="227859" y="3440906"/>
                </a:lnTo>
                <a:lnTo>
                  <a:pt x="230525" y="3321043"/>
                </a:lnTo>
                <a:lnTo>
                  <a:pt x="233348" y="3199970"/>
                </a:lnTo>
                <a:lnTo>
                  <a:pt x="235229" y="3076475"/>
                </a:lnTo>
                <a:lnTo>
                  <a:pt x="235229" y="2951770"/>
                </a:lnTo>
                <a:lnTo>
                  <a:pt x="236170" y="2825853"/>
                </a:lnTo>
                <a:lnTo>
                  <a:pt x="235229" y="2698726"/>
                </a:lnTo>
                <a:lnTo>
                  <a:pt x="233348" y="2569783"/>
                </a:lnTo>
                <a:lnTo>
                  <a:pt x="231623" y="2440840"/>
                </a:lnTo>
                <a:lnTo>
                  <a:pt x="227859" y="2310081"/>
                </a:lnTo>
                <a:lnTo>
                  <a:pt x="223938" y="2178111"/>
                </a:lnTo>
                <a:lnTo>
                  <a:pt x="219391" y="2046141"/>
                </a:lnTo>
                <a:lnTo>
                  <a:pt x="212961" y="1912960"/>
                </a:lnTo>
                <a:lnTo>
                  <a:pt x="205277" y="1778568"/>
                </a:lnTo>
                <a:lnTo>
                  <a:pt x="197906" y="1643572"/>
                </a:lnTo>
                <a:lnTo>
                  <a:pt x="188497" y="1508575"/>
                </a:lnTo>
                <a:lnTo>
                  <a:pt x="177206" y="1371762"/>
                </a:lnTo>
                <a:lnTo>
                  <a:pt x="165915" y="1236765"/>
                </a:lnTo>
                <a:lnTo>
                  <a:pt x="152899" y="1099347"/>
                </a:lnTo>
                <a:lnTo>
                  <a:pt x="138628" y="961323"/>
                </a:lnTo>
                <a:lnTo>
                  <a:pt x="123574" y="825115"/>
                </a:lnTo>
                <a:lnTo>
                  <a:pt x="106010" y="687092"/>
                </a:lnTo>
                <a:lnTo>
                  <a:pt x="87192" y="549673"/>
                </a:lnTo>
                <a:lnTo>
                  <a:pt x="68530" y="411650"/>
                </a:lnTo>
                <a:lnTo>
                  <a:pt x="46732" y="274232"/>
                </a:lnTo>
                <a:lnTo>
                  <a:pt x="24464" y="137419"/>
                </a:lnTo>
                <a:close/>
              </a:path>
            </a:pathLst>
          </a:cu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Freeform 5">
            <a:extLst>
              <a:ext uri="{FF2B5EF4-FFF2-40B4-BE49-F238E27FC236}">
                <a16:creationId xmlns:a16="http://schemas.microsoft.com/office/drawing/2014/main" id="{C625AAF6-BC58-4225-A7B9-294C3062D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US"/>
          </a:p>
        </p:txBody>
      </p:sp>
      <p:sp>
        <p:nvSpPr>
          <p:cNvPr id="2" name="Title 1">
            <a:extLst>
              <a:ext uri="{FF2B5EF4-FFF2-40B4-BE49-F238E27FC236}">
                <a16:creationId xmlns:a16="http://schemas.microsoft.com/office/drawing/2014/main" id="{2AA6E301-92DA-B854-09AC-E9F4D910ACC4}"/>
              </a:ext>
            </a:extLst>
          </p:cNvPr>
          <p:cNvSpPr>
            <a:spLocks noGrp="1"/>
          </p:cNvSpPr>
          <p:nvPr>
            <p:ph type="title"/>
          </p:nvPr>
        </p:nvSpPr>
        <p:spPr>
          <a:xfrm>
            <a:off x="1154955" y="973668"/>
            <a:ext cx="2942210" cy="1020232"/>
          </a:xfrm>
        </p:spPr>
        <p:txBody>
          <a:bodyPr>
            <a:normAutofit/>
          </a:bodyPr>
          <a:lstStyle/>
          <a:p>
            <a:pPr>
              <a:lnSpc>
                <a:spcPct val="90000"/>
              </a:lnSpc>
            </a:pPr>
            <a:r>
              <a:rPr lang="en-US" sz="2800" dirty="0">
                <a:solidFill>
                  <a:srgbClr val="FFFFFF"/>
                </a:solidFill>
              </a:rPr>
              <a:t>How do we teach spelling?</a:t>
            </a:r>
          </a:p>
        </p:txBody>
      </p:sp>
      <p:pic>
        <p:nvPicPr>
          <p:cNvPr id="7" name="Picture 6" descr="A screenshot of a computer&#10;&#10;AI-generated content may be incorrect.">
            <a:extLst>
              <a:ext uri="{FF2B5EF4-FFF2-40B4-BE49-F238E27FC236}">
                <a16:creationId xmlns:a16="http://schemas.microsoft.com/office/drawing/2014/main" id="{ED8251B2-0122-1359-94B5-1E81673728B2}"/>
              </a:ext>
            </a:extLst>
          </p:cNvPr>
          <p:cNvPicPr>
            <a:picLocks noChangeAspect="1"/>
          </p:cNvPicPr>
          <p:nvPr/>
        </p:nvPicPr>
        <p:blipFill>
          <a:blip r:embed="rId3"/>
          <a:srcRect l="7072" r="19253" b="-2"/>
          <a:stretch>
            <a:fillRect/>
          </a:stretch>
        </p:blipFill>
        <p:spPr>
          <a:xfrm>
            <a:off x="5825015" y="803751"/>
            <a:ext cx="4385769" cy="5250498"/>
          </a:xfrm>
          <a:prstGeom prst="rect">
            <a:avLst/>
          </a:prstGeom>
        </p:spPr>
      </p:pic>
      <p:sp>
        <p:nvSpPr>
          <p:cNvPr id="21" name="Rectangle 20">
            <a:extLst>
              <a:ext uri="{FF2B5EF4-FFF2-40B4-BE49-F238E27FC236}">
                <a16:creationId xmlns:a16="http://schemas.microsoft.com/office/drawing/2014/main" id="{6704688B-CB80-4241-9F1D-D462116CB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8D5187B3-8EDC-79AE-DE12-3AF76414A109}"/>
              </a:ext>
            </a:extLst>
          </p:cNvPr>
          <p:cNvSpPr>
            <a:spLocks noGrp="1"/>
          </p:cNvSpPr>
          <p:nvPr>
            <p:ph idx="1"/>
          </p:nvPr>
        </p:nvSpPr>
        <p:spPr>
          <a:xfrm>
            <a:off x="1154955" y="2120900"/>
            <a:ext cx="3133726" cy="3898900"/>
          </a:xfrm>
        </p:spPr>
        <p:txBody>
          <a:bodyPr>
            <a:normAutofit lnSpcReduction="10000"/>
          </a:bodyPr>
          <a:lstStyle/>
          <a:p>
            <a:pPr>
              <a:lnSpc>
                <a:spcPct val="90000"/>
              </a:lnSpc>
            </a:pPr>
            <a:r>
              <a:rPr lang="en-US" sz="2000" dirty="0">
                <a:solidFill>
                  <a:srgbClr val="FFFFFF"/>
                </a:solidFill>
                <a:cs typeface="Arial" panose="020B0604020202020204" pitchFamily="34" charset="0"/>
              </a:rPr>
              <a:t>Teach, Practice, </a:t>
            </a:r>
            <a:r>
              <a:rPr lang="en-US" sz="2000" b="1" dirty="0">
                <a:solidFill>
                  <a:srgbClr val="FFFFFF"/>
                </a:solidFill>
                <a:cs typeface="Arial" panose="020B0604020202020204" pitchFamily="34" charset="0"/>
              </a:rPr>
              <a:t>Apply</a:t>
            </a:r>
          </a:p>
          <a:p>
            <a:pPr>
              <a:lnSpc>
                <a:spcPct val="90000"/>
              </a:lnSpc>
            </a:pPr>
            <a:r>
              <a:rPr lang="en-US" sz="2000" dirty="0">
                <a:solidFill>
                  <a:srgbClr val="FFFFFF"/>
                </a:solidFill>
                <a:cs typeface="Arial" panose="020B0604020202020204" pitchFamily="34" charset="0"/>
              </a:rPr>
              <a:t>Children often complete a page in their spelling book to consolidate learning from the session.</a:t>
            </a:r>
          </a:p>
          <a:p>
            <a:pPr>
              <a:lnSpc>
                <a:spcPct val="90000"/>
              </a:lnSpc>
            </a:pPr>
            <a:r>
              <a:rPr lang="en-US" sz="2000" dirty="0">
                <a:solidFill>
                  <a:srgbClr val="FFFFFF"/>
                </a:solidFill>
                <a:cs typeface="Arial" panose="020B0604020202020204" pitchFamily="34" charset="0"/>
              </a:rPr>
              <a:t>Similar activities are seen in the lesson.</a:t>
            </a:r>
          </a:p>
          <a:p>
            <a:pPr>
              <a:lnSpc>
                <a:spcPct val="90000"/>
              </a:lnSpc>
            </a:pPr>
            <a:r>
              <a:rPr lang="en-US" sz="2000" dirty="0">
                <a:solidFill>
                  <a:srgbClr val="FFFFFF"/>
                </a:solidFill>
                <a:cs typeface="Arial" panose="020B0604020202020204" pitchFamily="34" charset="0"/>
              </a:rPr>
              <a:t>Activities are scaffolded to support all learners to be successful  </a:t>
            </a:r>
            <a:endParaRPr lang="en-US" sz="1500" dirty="0">
              <a:solidFill>
                <a:srgbClr val="FFFFFF"/>
              </a:solidFill>
              <a:cs typeface="Arial" panose="020B0604020202020204" pitchFamily="34" charset="0"/>
            </a:endParaRPr>
          </a:p>
          <a:p>
            <a:pPr>
              <a:lnSpc>
                <a:spcPct val="90000"/>
              </a:lnSpc>
            </a:pPr>
            <a:endParaRPr lang="en-US" sz="1500" dirty="0">
              <a:solidFill>
                <a:srgbClr val="FFFFFF"/>
              </a:solidFill>
              <a:cs typeface="Arial" panose="020B0604020202020204" pitchFamily="34" charset="0"/>
            </a:endParaRPr>
          </a:p>
          <a:p>
            <a:pPr>
              <a:lnSpc>
                <a:spcPct val="90000"/>
              </a:lnSpc>
            </a:pPr>
            <a:endParaRPr lang="en-US" sz="1500" dirty="0">
              <a:solidFill>
                <a:srgbClr val="FFFFFF"/>
              </a:solidFill>
              <a:cs typeface="Arial" panose="020B0604020202020204" pitchFamily="34" charset="0"/>
            </a:endParaRPr>
          </a:p>
          <a:p>
            <a:pPr marL="0" indent="0">
              <a:lnSpc>
                <a:spcPct val="90000"/>
              </a:lnSpc>
              <a:buNone/>
            </a:pPr>
            <a:endParaRPr lang="en-US" sz="1500" b="1" dirty="0">
              <a:solidFill>
                <a:srgbClr val="FFFFFF"/>
              </a:solidFill>
              <a:cs typeface="Arial" panose="020B0604020202020204" pitchFamily="34" charset="0"/>
            </a:endParaRPr>
          </a:p>
        </p:txBody>
      </p:sp>
      <p:sp>
        <p:nvSpPr>
          <p:cNvPr id="4" name="Oval 3">
            <a:extLst>
              <a:ext uri="{FF2B5EF4-FFF2-40B4-BE49-F238E27FC236}">
                <a16:creationId xmlns:a16="http://schemas.microsoft.com/office/drawing/2014/main" id="{367CD4FE-8D90-D7E0-B8F1-54C9720A9D93}"/>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7841727"/>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28779-1834-1439-30C2-48134D8CEEF5}"/>
            </a:ext>
          </a:extLst>
        </p:cNvPr>
        <p:cNvGrpSpPr/>
        <p:nvPr/>
      </p:nvGrpSpPr>
      <p:grpSpPr>
        <a:xfrm>
          <a:off x="0" y="0"/>
          <a:ext cx="0" cy="0"/>
          <a:chOff x="0" y="0"/>
          <a:chExt cx="0" cy="0"/>
        </a:xfrm>
      </p:grpSpPr>
      <p:pic>
        <p:nvPicPr>
          <p:cNvPr id="6" name="Picture 5" descr="A close-up of a needle and a spool of thread&#10;&#10;Description automatically generated">
            <a:extLst>
              <a:ext uri="{FF2B5EF4-FFF2-40B4-BE49-F238E27FC236}">
                <a16:creationId xmlns:a16="http://schemas.microsoft.com/office/drawing/2014/main" id="{96B11343-598A-745C-72A3-5B2F0A17DF2C}"/>
              </a:ext>
            </a:extLst>
          </p:cNvPr>
          <p:cNvPicPr>
            <a:picLocks noChangeAspect="1"/>
          </p:cNvPicPr>
          <p:nvPr/>
        </p:nvPicPr>
        <p:blipFill>
          <a:blip r:embed="rId3"/>
          <a:stretch>
            <a:fillRect/>
          </a:stretch>
        </p:blipFill>
        <p:spPr>
          <a:xfrm>
            <a:off x="313973" y="5458178"/>
            <a:ext cx="1182810" cy="1123244"/>
          </a:xfrm>
          <a:prstGeom prst="rect">
            <a:avLst/>
          </a:prstGeom>
        </p:spPr>
      </p:pic>
      <p:sp>
        <p:nvSpPr>
          <p:cNvPr id="10" name="Content Placeholder 2">
            <a:extLst>
              <a:ext uri="{FF2B5EF4-FFF2-40B4-BE49-F238E27FC236}">
                <a16:creationId xmlns:a16="http://schemas.microsoft.com/office/drawing/2014/main" id="{6601CC3A-BD89-7ED4-8340-B4ED07B90BD0}"/>
              </a:ext>
            </a:extLst>
          </p:cNvPr>
          <p:cNvSpPr txBox="1">
            <a:spLocks/>
          </p:cNvSpPr>
          <p:nvPr/>
        </p:nvSpPr>
        <p:spPr>
          <a:xfrm>
            <a:off x="162046" y="2152771"/>
            <a:ext cx="9850920" cy="324683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Wingdings" pitchFamily="2" charset="2"/>
              <a:buChar char="Ø"/>
            </a:pPr>
            <a:r>
              <a:rPr lang="en-GB" sz="2000" b="1" dirty="0">
                <a:cs typeface="Arial" panose="020B0604020202020204" pitchFamily="34" charset="0"/>
              </a:rPr>
              <a:t>Dojo home learning </a:t>
            </a:r>
            <a:r>
              <a:rPr lang="en-GB" sz="2000" dirty="0">
                <a:cs typeface="Arial" panose="020B0604020202020204" pitchFamily="34" charset="0"/>
              </a:rPr>
              <a:t>– each week the spelling activities cover what children have learnt that week. This will support children with consolidation and retention. </a:t>
            </a:r>
            <a:r>
              <a:rPr lang="en-GB" sz="2000" b="1" dirty="0">
                <a:cs typeface="Arial" panose="020B0604020202020204" pitchFamily="34" charset="0"/>
              </a:rPr>
              <a:t>Your child will now have a spelling book to practise writing the words covered in for homework to support with handwriting. </a:t>
            </a:r>
          </a:p>
          <a:p>
            <a:pPr>
              <a:buFont typeface="Wingdings" pitchFamily="2" charset="2"/>
              <a:buChar char="Ø"/>
            </a:pPr>
            <a:r>
              <a:rPr lang="en-GB" sz="2000" b="1" dirty="0">
                <a:cs typeface="Arial" panose="020B0604020202020204" pitchFamily="34" charset="0"/>
              </a:rPr>
              <a:t>Make spelling fun! </a:t>
            </a:r>
            <a:r>
              <a:rPr lang="en-GB" sz="2000" dirty="0">
                <a:cs typeface="Arial" panose="020B0604020202020204" pitchFamily="34" charset="0"/>
              </a:rPr>
              <a:t>–Children could write them in chalk, sand, shaving foam, magnetic letters, rainbow writing </a:t>
            </a:r>
          </a:p>
          <a:p>
            <a:pPr>
              <a:buFont typeface="Wingdings" pitchFamily="2" charset="2"/>
              <a:buChar char="Ø"/>
            </a:pPr>
            <a:r>
              <a:rPr lang="en-GB" sz="2000" b="1" dirty="0">
                <a:cs typeface="Arial" panose="020B0604020202020204" pitchFamily="34" charset="0"/>
              </a:rPr>
              <a:t>Look, Say,  Cover, Write, Check! – </a:t>
            </a:r>
            <a:r>
              <a:rPr lang="en-GB" sz="2000" dirty="0">
                <a:cs typeface="Arial" panose="020B0604020202020204" pitchFamily="34" charset="0"/>
              </a:rPr>
              <a:t>helps to identify particular words they find difficult and keep practicing them. </a:t>
            </a:r>
            <a:endParaRPr lang="en-GB" sz="2000" b="1" dirty="0">
              <a:cs typeface="Arial" panose="020B0604020202020204" pitchFamily="34" charset="0"/>
            </a:endParaRPr>
          </a:p>
          <a:p>
            <a:pPr>
              <a:buFont typeface="Wingdings" pitchFamily="2" charset="2"/>
              <a:buChar char="Ø"/>
            </a:pPr>
            <a:r>
              <a:rPr lang="en-GB" sz="2000" b="1" dirty="0">
                <a:cs typeface="Arial" panose="020B0604020202020204" pitchFamily="34" charset="0"/>
              </a:rPr>
              <a:t>Spotting spelling patterns – </a:t>
            </a:r>
            <a:r>
              <a:rPr lang="en-GB" sz="2000" dirty="0">
                <a:cs typeface="Arial" panose="020B0604020202020204" pitchFamily="34" charset="0"/>
              </a:rPr>
              <a:t>can children find it in their school reading book or other books they read? Road signs? </a:t>
            </a:r>
          </a:p>
          <a:p>
            <a:pPr>
              <a:buFont typeface="Wingdings" pitchFamily="2" charset="2"/>
              <a:buChar char="Ø"/>
            </a:pPr>
            <a:endParaRPr lang="en-GB" sz="2000" b="1" dirty="0">
              <a:cs typeface="Arial" panose="020B0604020202020204" pitchFamily="34" charset="0"/>
            </a:endParaRPr>
          </a:p>
          <a:p>
            <a:pPr>
              <a:buFont typeface="Wingdings" pitchFamily="2" charset="2"/>
              <a:buChar char="Ø"/>
            </a:pPr>
            <a:endParaRPr lang="en-US" sz="2000" dirty="0">
              <a:cs typeface="Arial" panose="020B0604020202020204" pitchFamily="34" charset="0"/>
            </a:endParaRPr>
          </a:p>
          <a:p>
            <a:endParaRPr lang="en-US" sz="2000" dirty="0">
              <a:cs typeface="Arial" panose="020B0604020202020204" pitchFamily="34" charset="0"/>
            </a:endParaRPr>
          </a:p>
          <a:p>
            <a:endParaRPr lang="en-US" sz="2000" dirty="0">
              <a:cs typeface="Arial" panose="020B0604020202020204" pitchFamily="34" charset="0"/>
            </a:endParaRPr>
          </a:p>
          <a:p>
            <a:pPr marL="0" indent="0">
              <a:buFont typeface="Wingdings 3" charset="2"/>
              <a:buNone/>
            </a:pPr>
            <a:endParaRPr lang="en-US" sz="2000" b="1" dirty="0">
              <a:cs typeface="Arial" panose="020B0604020202020204" pitchFamily="34" charset="0"/>
            </a:endParaRPr>
          </a:p>
        </p:txBody>
      </p:sp>
      <p:sp>
        <p:nvSpPr>
          <p:cNvPr id="11" name="Title 1">
            <a:extLst>
              <a:ext uri="{FF2B5EF4-FFF2-40B4-BE49-F238E27FC236}">
                <a16:creationId xmlns:a16="http://schemas.microsoft.com/office/drawing/2014/main" id="{322EFA14-E3D3-51F9-F0CF-219A0918929C}"/>
              </a:ext>
            </a:extLst>
          </p:cNvPr>
          <p:cNvSpPr>
            <a:spLocks noGrp="1"/>
          </p:cNvSpPr>
          <p:nvPr>
            <p:ph type="title"/>
          </p:nvPr>
        </p:nvSpPr>
        <p:spPr>
          <a:xfrm>
            <a:off x="559208" y="945959"/>
            <a:ext cx="9970246" cy="706964"/>
          </a:xfrm>
        </p:spPr>
        <p:txBody>
          <a:bodyPr/>
          <a:lstStyle/>
          <a:p>
            <a:r>
              <a:rPr lang="en-US" dirty="0"/>
              <a:t>Supporting your child with spelling at home</a:t>
            </a:r>
          </a:p>
        </p:txBody>
      </p:sp>
      <p:sp>
        <p:nvSpPr>
          <p:cNvPr id="2" name="Oval 1">
            <a:extLst>
              <a:ext uri="{FF2B5EF4-FFF2-40B4-BE49-F238E27FC236}">
                <a16:creationId xmlns:a16="http://schemas.microsoft.com/office/drawing/2014/main" id="{931E89A8-A45C-CD73-6367-B61E2EB45BA6}"/>
              </a:ext>
            </a:extLst>
          </p:cNvPr>
          <p:cNvSpPr/>
          <p:nvPr/>
        </p:nvSpPr>
        <p:spPr>
          <a:xfrm>
            <a:off x="162046" y="138895"/>
            <a:ext cx="254643" cy="24306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2F6C8A5-4DD4-C8BA-29F8-963EC0C5A954}"/>
              </a:ext>
            </a:extLst>
          </p:cNvPr>
          <p:cNvPicPr>
            <a:picLocks noChangeAspect="1"/>
          </p:cNvPicPr>
          <p:nvPr/>
        </p:nvPicPr>
        <p:blipFill>
          <a:blip r:embed="rId4"/>
          <a:stretch>
            <a:fillRect/>
          </a:stretch>
        </p:blipFill>
        <p:spPr>
          <a:xfrm>
            <a:off x="3066970" y="5399608"/>
            <a:ext cx="2755900" cy="1409700"/>
          </a:xfrm>
          <a:prstGeom prst="rect">
            <a:avLst/>
          </a:prstGeom>
        </p:spPr>
      </p:pic>
      <p:pic>
        <p:nvPicPr>
          <p:cNvPr id="7" name="Picture 6" descr="A hand writing on a blackboard&#10;&#10;AI-generated content may be incorrect.">
            <a:extLst>
              <a:ext uri="{FF2B5EF4-FFF2-40B4-BE49-F238E27FC236}">
                <a16:creationId xmlns:a16="http://schemas.microsoft.com/office/drawing/2014/main" id="{BB65E066-A32F-4AC1-B2E6-F92B1D151C34}"/>
              </a:ext>
            </a:extLst>
          </p:cNvPr>
          <p:cNvPicPr>
            <a:picLocks noChangeAspect="1"/>
          </p:cNvPicPr>
          <p:nvPr/>
        </p:nvPicPr>
        <p:blipFill>
          <a:blip r:embed="rId5"/>
          <a:stretch>
            <a:fillRect/>
          </a:stretch>
        </p:blipFill>
        <p:spPr>
          <a:xfrm>
            <a:off x="6814666" y="5217452"/>
            <a:ext cx="2206504" cy="1503994"/>
          </a:xfrm>
          <a:prstGeom prst="rect">
            <a:avLst/>
          </a:prstGeom>
        </p:spPr>
      </p:pic>
      <p:pic>
        <p:nvPicPr>
          <p:cNvPr id="12" name="Picture 11" descr="A close-up of a white background&#10;&#10;AI-generated content may be incorrect.">
            <a:extLst>
              <a:ext uri="{FF2B5EF4-FFF2-40B4-BE49-F238E27FC236}">
                <a16:creationId xmlns:a16="http://schemas.microsoft.com/office/drawing/2014/main" id="{CBC744F9-9B51-DE99-A97A-83CAF82F5F7D}"/>
              </a:ext>
            </a:extLst>
          </p:cNvPr>
          <p:cNvPicPr>
            <a:picLocks noChangeAspect="1"/>
          </p:cNvPicPr>
          <p:nvPr/>
        </p:nvPicPr>
        <p:blipFill>
          <a:blip r:embed="rId6"/>
          <a:stretch>
            <a:fillRect/>
          </a:stretch>
        </p:blipFill>
        <p:spPr>
          <a:xfrm>
            <a:off x="10222193" y="3173803"/>
            <a:ext cx="1655834" cy="2284375"/>
          </a:xfrm>
          <a:prstGeom prst="rect">
            <a:avLst/>
          </a:prstGeom>
        </p:spPr>
      </p:pic>
    </p:spTree>
    <p:extLst>
      <p:ext uri="{BB962C8B-B14F-4D97-AF65-F5344CB8AC3E}">
        <p14:creationId xmlns:p14="http://schemas.microsoft.com/office/powerpoint/2010/main" val="296031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81435-E6C1-8EF1-E9B1-827EA56C993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AA88CFA-66BB-7A02-988B-A2589CF337BE}"/>
              </a:ext>
            </a:extLst>
          </p:cNvPr>
          <p:cNvSpPr txBox="1">
            <a:spLocks/>
          </p:cNvSpPr>
          <p:nvPr/>
        </p:nvSpPr>
        <p:spPr bwMode="gray">
          <a:xfrm>
            <a:off x="4809844" y="426188"/>
            <a:ext cx="3890812" cy="1707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 Year 2 CEW </a:t>
            </a:r>
          </a:p>
        </p:txBody>
      </p:sp>
      <p:pic>
        <p:nvPicPr>
          <p:cNvPr id="3" name="Picture 2" descr="A chart of words on a blue background&#10;&#10;AI-generated content may be incorrect.">
            <a:extLst>
              <a:ext uri="{FF2B5EF4-FFF2-40B4-BE49-F238E27FC236}">
                <a16:creationId xmlns:a16="http://schemas.microsoft.com/office/drawing/2014/main" id="{0FF5BB1C-7EFE-3F86-22D7-8D918FD2DC88}"/>
              </a:ext>
            </a:extLst>
          </p:cNvPr>
          <p:cNvPicPr>
            <a:picLocks noChangeAspect="1"/>
          </p:cNvPicPr>
          <p:nvPr/>
        </p:nvPicPr>
        <p:blipFill>
          <a:blip r:embed="rId2"/>
          <a:stretch>
            <a:fillRect/>
          </a:stretch>
        </p:blipFill>
        <p:spPr>
          <a:xfrm>
            <a:off x="363067" y="2133600"/>
            <a:ext cx="6997104" cy="4335812"/>
          </a:xfrm>
          <a:prstGeom prst="rect">
            <a:avLst/>
          </a:prstGeom>
        </p:spPr>
      </p:pic>
      <p:sp>
        <p:nvSpPr>
          <p:cNvPr id="5" name="TextBox 4">
            <a:extLst>
              <a:ext uri="{FF2B5EF4-FFF2-40B4-BE49-F238E27FC236}">
                <a16:creationId xmlns:a16="http://schemas.microsoft.com/office/drawing/2014/main" id="{E9436EF4-3386-CC49-3B0D-9603D7CCC775}"/>
              </a:ext>
            </a:extLst>
          </p:cNvPr>
          <p:cNvSpPr txBox="1"/>
          <p:nvPr/>
        </p:nvSpPr>
        <p:spPr>
          <a:xfrm>
            <a:off x="7734925" y="3101177"/>
            <a:ext cx="3747541" cy="2246769"/>
          </a:xfrm>
          <a:prstGeom prst="rect">
            <a:avLst/>
          </a:prstGeom>
          <a:noFill/>
        </p:spPr>
        <p:txBody>
          <a:bodyPr wrap="square" rtlCol="0">
            <a:spAutoFit/>
          </a:bodyPr>
          <a:lstStyle/>
          <a:p>
            <a:pPr marL="285750" indent="-285750">
              <a:buFontTx/>
              <a:buChar char="-"/>
            </a:pPr>
            <a:r>
              <a:rPr lang="en-US" sz="2000" dirty="0">
                <a:latin typeface="+mj-lt"/>
                <a:cs typeface="Arial" panose="020B0604020202020204" pitchFamily="34" charset="0"/>
              </a:rPr>
              <a:t>Spelling and Reading these words by END of Year 2</a:t>
            </a:r>
          </a:p>
          <a:p>
            <a:pPr marL="285750" indent="-285750">
              <a:buFontTx/>
              <a:buChar char="-"/>
            </a:pPr>
            <a:r>
              <a:rPr lang="en-US" sz="2000" dirty="0">
                <a:latin typeface="+mj-lt"/>
                <a:cs typeface="Arial" panose="020B0604020202020204" pitchFamily="34" charset="0"/>
              </a:rPr>
              <a:t>Integrate into Spelling homework sentence writing</a:t>
            </a:r>
          </a:p>
          <a:p>
            <a:endParaRPr lang="en-US" sz="2000" dirty="0">
              <a:latin typeface="+mj-lt"/>
              <a:cs typeface="Arial" panose="020B0604020202020204" pitchFamily="34" charset="0"/>
            </a:endParaRPr>
          </a:p>
        </p:txBody>
      </p:sp>
    </p:spTree>
    <p:extLst>
      <p:ext uri="{BB962C8B-B14F-4D97-AF65-F5344CB8AC3E}">
        <p14:creationId xmlns:p14="http://schemas.microsoft.com/office/powerpoint/2010/main" val="842824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FE1AC-7C32-09A1-C9F3-028DF3A9798F}"/>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61305725-004C-EA45-E437-97444770097B}"/>
              </a:ext>
            </a:extLst>
          </p:cNvPr>
          <p:cNvSpPr txBox="1">
            <a:spLocks/>
          </p:cNvSpPr>
          <p:nvPr/>
        </p:nvSpPr>
        <p:spPr bwMode="gray">
          <a:xfrm>
            <a:off x="4809844" y="426188"/>
            <a:ext cx="3890812" cy="1707412"/>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Questions</a:t>
            </a:r>
            <a:endParaRPr lang="en-US" dirty="0"/>
          </a:p>
        </p:txBody>
      </p:sp>
    </p:spTree>
    <p:extLst>
      <p:ext uri="{BB962C8B-B14F-4D97-AF65-F5344CB8AC3E}">
        <p14:creationId xmlns:p14="http://schemas.microsoft.com/office/powerpoint/2010/main" val="9408356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a7a2fc4-f97a-466f-aca8-12f03ccc6b98" xsi:nil="true"/>
    <lcf76f155ced4ddcb4097134ff3c332f xmlns="7b018478-3902-4892-917b-3bd8213c709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5F9B1335ED25E4C847A084F9C3E348D" ma:contentTypeVersion="19" ma:contentTypeDescription="Create a new document." ma:contentTypeScope="" ma:versionID="79fef4c2f09e0c77bd645f96d9d28817">
  <xsd:schema xmlns:xsd="http://www.w3.org/2001/XMLSchema" xmlns:xs="http://www.w3.org/2001/XMLSchema" xmlns:p="http://schemas.microsoft.com/office/2006/metadata/properties" xmlns:ns2="ba7a2fc4-f97a-466f-aca8-12f03ccc6b98" xmlns:ns3="7b018478-3902-4892-917b-3bd8213c7091" targetNamespace="http://schemas.microsoft.com/office/2006/metadata/properties" ma:root="true" ma:fieldsID="a7086ccb4640887be6ddb65ef2c461d6" ns2:_="" ns3:_="">
    <xsd:import namespace="ba7a2fc4-f97a-466f-aca8-12f03ccc6b98"/>
    <xsd:import namespace="7b018478-3902-4892-917b-3bd8213c7091"/>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7a2fc4-f97a-466f-aca8-12f03ccc6b9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3627e3e-95a2-40dd-b39b-cc859bd53a52}" ma:internalName="TaxCatchAll" ma:showField="CatchAllData" ma:web="ba7a2fc4-f97a-466f-aca8-12f03ccc6b9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b018478-3902-4892-917b-3bd8213c7091"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07d03fb-8ed5-4da1-948e-dd2af99640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6D5837-3C82-45C8-8075-124CA1B46798}">
  <ds:schemaRefs>
    <ds:schemaRef ds:uri="http://schemas.microsoft.com/office/2006/documentManagement/types"/>
    <ds:schemaRef ds:uri="http://www.w3.org/XML/1998/namespace"/>
    <ds:schemaRef ds:uri="http://schemas.microsoft.com/office/infopath/2007/PartnerControls"/>
    <ds:schemaRef ds:uri="http://purl.org/dc/dcmitype/"/>
    <ds:schemaRef ds:uri="http://purl.org/dc/elements/1.1/"/>
    <ds:schemaRef ds:uri="http://purl.org/dc/terms/"/>
    <ds:schemaRef ds:uri="http://schemas.openxmlformats.org/package/2006/metadata/core-properties"/>
    <ds:schemaRef ds:uri="7b018478-3902-4892-917b-3bd8213c7091"/>
    <ds:schemaRef ds:uri="ba7a2fc4-f97a-466f-aca8-12f03ccc6b98"/>
    <ds:schemaRef ds:uri="http://schemas.microsoft.com/office/2006/metadata/properties"/>
  </ds:schemaRefs>
</ds:datastoreItem>
</file>

<file path=customXml/itemProps2.xml><?xml version="1.0" encoding="utf-8"?>
<ds:datastoreItem xmlns:ds="http://schemas.openxmlformats.org/officeDocument/2006/customXml" ds:itemID="{35363859-0E3D-4A03-B3A8-9EDC84B464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7a2fc4-f97a-466f-aca8-12f03ccc6b98"/>
    <ds:schemaRef ds:uri="7b018478-3902-4892-917b-3bd8213c70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E5396C9-E0FE-420D-B3D6-7B0FEF2DC6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1387</TotalTime>
  <Words>1017</Words>
  <Application>Microsoft Macintosh PowerPoint</Application>
  <PresentationFormat>Widescreen</PresentationFormat>
  <Paragraphs>129</Paragraphs>
  <Slides>15</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Century Gothic</vt:lpstr>
      <vt:lpstr>Wingdings</vt:lpstr>
      <vt:lpstr>Wingdings 3</vt:lpstr>
      <vt:lpstr>Ion Boardroom</vt:lpstr>
      <vt:lpstr>PowerPoint Presentation</vt:lpstr>
      <vt:lpstr>What are we going to cover?</vt:lpstr>
      <vt:lpstr>Quick reminder!</vt:lpstr>
      <vt:lpstr>What is ELS Spelling?</vt:lpstr>
      <vt:lpstr>What is ELS Spelling?</vt:lpstr>
      <vt:lpstr>ELS Spelling Coverage in Year 2</vt:lpstr>
      <vt:lpstr>How do we teach spelling?</vt:lpstr>
      <vt:lpstr>How do we teach spelling? – Taught not tested!</vt:lpstr>
      <vt:lpstr>How do we teach spelling? – Taught not tested!</vt:lpstr>
      <vt:lpstr>The Spelling Sequence</vt:lpstr>
      <vt:lpstr>The Spelling Sequence</vt:lpstr>
      <vt:lpstr>How do we teach spelling?</vt:lpstr>
      <vt:lpstr>Supporting your child with spelling at home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Penrose</dc:creator>
  <cp:lastModifiedBy>Madeline Smith</cp:lastModifiedBy>
  <cp:revision>9</cp:revision>
  <dcterms:created xsi:type="dcterms:W3CDTF">2024-09-10T12:59:24Z</dcterms:created>
  <dcterms:modified xsi:type="dcterms:W3CDTF">2025-11-11T15:43:58Z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0x010100E5F9B1335ED25E4C847A084F9C3E348D</vt:lpwstr>
  </property>
  <property fmtid="{D5CDD505-2E9C-101B-9397-08002B2CF9AE}" pid="3" name="MediaServiceImageTags">
    <vt:lpwstr/>
  </property>
</Properties>
</file>