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3"/>
  </p:sldMasterIdLst>
  <p:notesMasterIdLst>
    <p:notesMasterId r:id="rId25"/>
  </p:notesMasterIdLst>
  <p:sldIdLst>
    <p:sldId id="256" r:id="rId4"/>
    <p:sldId id="258" r:id="rId5"/>
    <p:sldId id="257" r:id="rId6"/>
    <p:sldId id="259" r:id="rId7"/>
    <p:sldId id="261" r:id="rId8"/>
    <p:sldId id="263" r:id="rId9"/>
    <p:sldId id="265" r:id="rId10"/>
    <p:sldId id="266" r:id="rId11"/>
    <p:sldId id="267" r:id="rId12"/>
    <p:sldId id="268" r:id="rId13"/>
    <p:sldId id="269" r:id="rId14"/>
    <p:sldId id="274" r:id="rId15"/>
    <p:sldId id="275" r:id="rId16"/>
    <p:sldId id="276" r:id="rId17"/>
    <p:sldId id="262" r:id="rId18"/>
    <p:sldId id="271" r:id="rId19"/>
    <p:sldId id="270" r:id="rId20"/>
    <p:sldId id="264" r:id="rId21"/>
    <p:sldId id="272" r:id="rId22"/>
    <p:sldId id="273" r:id="rId23"/>
    <p:sldId id="277"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395B6F-8480-D644-9122-2ACE33970290}" v="3" dt="2024-09-22T21:01:44.441"/>
    <p1510:client id="{B89CDFEF-1046-B54B-9164-223483A31C50}" v="27" dt="2024-09-24T13:11:26.81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presProps" Target="presProps.xml"/><Relationship Id="rId3" Type="http://schemas.openxmlformats.org/officeDocument/2006/relationships/slideMaster" Target="slideMasters/slideMaster1.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microsoft.com/office/2015/10/relationships/revisionInfo" Target="revisionInfo.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izabeth Penrose" userId="55f49b1b-89e5-4e59-bf26-0237ace7b3e2" providerId="ADAL" clId="{B89CDFEF-1046-B54B-9164-223483A31C50}"/>
    <pc:docChg chg="undo custSel delSld modSld">
      <pc:chgData name="Elizabeth Penrose" userId="55f49b1b-89e5-4e59-bf26-0237ace7b3e2" providerId="ADAL" clId="{B89CDFEF-1046-B54B-9164-223483A31C50}" dt="2024-09-24T13:11:26.818" v="26" actId="1076"/>
      <pc:docMkLst>
        <pc:docMk/>
      </pc:docMkLst>
      <pc:sldChg chg="addSp delSp modSp mod">
        <pc:chgData name="Elizabeth Penrose" userId="55f49b1b-89e5-4e59-bf26-0237ace7b3e2" providerId="ADAL" clId="{B89CDFEF-1046-B54B-9164-223483A31C50}" dt="2024-09-24T13:11:26.818" v="26" actId="1076"/>
        <pc:sldMkLst>
          <pc:docMk/>
          <pc:sldMk cId="3719235913" sldId="256"/>
        </pc:sldMkLst>
        <pc:spChg chg="del">
          <ac:chgData name="Elizabeth Penrose" userId="55f49b1b-89e5-4e59-bf26-0237ace7b3e2" providerId="ADAL" clId="{B89CDFEF-1046-B54B-9164-223483A31C50}" dt="2024-09-24T13:11:23.363" v="24" actId="478"/>
          <ac:spMkLst>
            <pc:docMk/>
            <pc:sldMk cId="3719235913" sldId="256"/>
            <ac:spMk id="3" creationId="{EC2797A0-85BF-982A-22F2-10C1379DD768}"/>
          </ac:spMkLst>
        </pc:spChg>
        <pc:spChg chg="add mod">
          <ac:chgData name="Elizabeth Penrose" userId="55f49b1b-89e5-4e59-bf26-0237ace7b3e2" providerId="ADAL" clId="{B89CDFEF-1046-B54B-9164-223483A31C50}" dt="2024-09-24T13:11:26.818" v="26" actId="1076"/>
          <ac:spMkLst>
            <pc:docMk/>
            <pc:sldMk cId="3719235913" sldId="256"/>
            <ac:spMk id="4" creationId="{C71C15E1-9AC6-5E58-25D0-667F1989E4DF}"/>
          </ac:spMkLst>
        </pc:spChg>
        <pc:spChg chg="add del mod">
          <ac:chgData name="Elizabeth Penrose" userId="55f49b1b-89e5-4e59-bf26-0237ace7b3e2" providerId="ADAL" clId="{B89CDFEF-1046-B54B-9164-223483A31C50}" dt="2024-09-24T13:11:25.081" v="25" actId="478"/>
          <ac:spMkLst>
            <pc:docMk/>
            <pc:sldMk cId="3719235913" sldId="256"/>
            <ac:spMk id="6" creationId="{F2038D77-DB52-E4DB-E736-01E47DA86A0F}"/>
          </ac:spMkLst>
        </pc:spChg>
      </pc:sldChg>
      <pc:sldChg chg="addSp modSp mod">
        <pc:chgData name="Elizabeth Penrose" userId="55f49b1b-89e5-4e59-bf26-0237ace7b3e2" providerId="ADAL" clId="{B89CDFEF-1046-B54B-9164-223483A31C50}" dt="2024-09-23T12:04:09.126" v="22" actId="1076"/>
        <pc:sldMkLst>
          <pc:docMk/>
          <pc:sldMk cId="2939845034" sldId="259"/>
        </pc:sldMkLst>
        <pc:spChg chg="mod">
          <ac:chgData name="Elizabeth Penrose" userId="55f49b1b-89e5-4e59-bf26-0237ace7b3e2" providerId="ADAL" clId="{B89CDFEF-1046-B54B-9164-223483A31C50}" dt="2024-09-23T12:04:04.548" v="18" actId="1076"/>
          <ac:spMkLst>
            <pc:docMk/>
            <pc:sldMk cId="2939845034" sldId="259"/>
            <ac:spMk id="3" creationId="{F13E9A08-CB79-6F7B-B547-1B5C615D60B3}"/>
          </ac:spMkLst>
        </pc:spChg>
        <pc:picChg chg="mod">
          <ac:chgData name="Elizabeth Penrose" userId="55f49b1b-89e5-4e59-bf26-0237ace7b3e2" providerId="ADAL" clId="{B89CDFEF-1046-B54B-9164-223483A31C50}" dt="2024-09-23T12:04:00.575" v="16" actId="1076"/>
          <ac:picMkLst>
            <pc:docMk/>
            <pc:sldMk cId="2939845034" sldId="259"/>
            <ac:picMk id="6" creationId="{56309122-6EF1-B8AA-51B7-EC2781D03E21}"/>
          </ac:picMkLst>
        </pc:picChg>
        <pc:picChg chg="add mod">
          <ac:chgData name="Elizabeth Penrose" userId="55f49b1b-89e5-4e59-bf26-0237ace7b3e2" providerId="ADAL" clId="{B89CDFEF-1046-B54B-9164-223483A31C50}" dt="2024-09-23T12:04:09.126" v="22" actId="1076"/>
          <ac:picMkLst>
            <pc:docMk/>
            <pc:sldMk cId="2939845034" sldId="259"/>
            <ac:picMk id="7" creationId="{1312D179-DF92-2247-DE5F-C4BA32165E0E}"/>
          </ac:picMkLst>
        </pc:picChg>
        <pc:cxnChg chg="mod">
          <ac:chgData name="Elizabeth Penrose" userId="55f49b1b-89e5-4e59-bf26-0237ace7b3e2" providerId="ADAL" clId="{B89CDFEF-1046-B54B-9164-223483A31C50}" dt="2024-09-23T12:04:02.142" v="17" actId="1076"/>
          <ac:cxnSpMkLst>
            <pc:docMk/>
            <pc:sldMk cId="2939845034" sldId="259"/>
            <ac:cxnSpMk id="8" creationId="{6AC0588A-9B8B-851C-3401-71AF57A8DBED}"/>
          </ac:cxnSpMkLst>
        </pc:cxnChg>
      </pc:sldChg>
      <pc:sldChg chg="addSp delSp modSp del mod">
        <pc:chgData name="Elizabeth Penrose" userId="55f49b1b-89e5-4e59-bf26-0237ace7b3e2" providerId="ADAL" clId="{B89CDFEF-1046-B54B-9164-223483A31C50}" dt="2024-09-23T12:03:52.828" v="10" actId="2696"/>
        <pc:sldMkLst>
          <pc:docMk/>
          <pc:sldMk cId="3833280738" sldId="260"/>
        </pc:sldMkLst>
        <pc:spChg chg="add mod">
          <ac:chgData name="Elizabeth Penrose" userId="55f49b1b-89e5-4e59-bf26-0237ace7b3e2" providerId="ADAL" clId="{B89CDFEF-1046-B54B-9164-223483A31C50}" dt="2024-09-23T12:03:34.585" v="2" actId="21"/>
          <ac:spMkLst>
            <pc:docMk/>
            <pc:sldMk cId="3833280738" sldId="260"/>
            <ac:spMk id="5" creationId="{87D6325C-AF11-3216-2407-24D6B41C6B06}"/>
          </ac:spMkLst>
        </pc:spChg>
        <pc:picChg chg="add mod">
          <ac:chgData name="Elizabeth Penrose" userId="55f49b1b-89e5-4e59-bf26-0237ace7b3e2" providerId="ADAL" clId="{B89CDFEF-1046-B54B-9164-223483A31C50}" dt="2024-09-23T12:03:37.258" v="3"/>
          <ac:picMkLst>
            <pc:docMk/>
            <pc:sldMk cId="3833280738" sldId="260"/>
            <ac:picMk id="6" creationId="{2BA3914D-3749-AF9B-ADB2-16C3E41E6A24}"/>
          </ac:picMkLst>
        </pc:picChg>
        <pc:picChg chg="del mod">
          <ac:chgData name="Elizabeth Penrose" userId="55f49b1b-89e5-4e59-bf26-0237ace7b3e2" providerId="ADAL" clId="{B89CDFEF-1046-B54B-9164-223483A31C50}" dt="2024-09-23T12:03:34.585" v="2" actId="21"/>
          <ac:picMkLst>
            <pc:docMk/>
            <pc:sldMk cId="3833280738" sldId="260"/>
            <ac:picMk id="10" creationId="{389AB115-06E4-3E41-EEA5-BB1F726033BB}"/>
          </ac:picMkLst>
        </pc:picChg>
      </pc:sldChg>
      <pc:sldChg chg="modSp mod">
        <pc:chgData name="Elizabeth Penrose" userId="55f49b1b-89e5-4e59-bf26-0237ace7b3e2" providerId="ADAL" clId="{B89CDFEF-1046-B54B-9164-223483A31C50}" dt="2024-09-23T12:03:57.263" v="14" actId="14100"/>
        <pc:sldMkLst>
          <pc:docMk/>
          <pc:sldMk cId="977580967" sldId="261"/>
        </pc:sldMkLst>
        <pc:picChg chg="mod">
          <ac:chgData name="Elizabeth Penrose" userId="55f49b1b-89e5-4e59-bf26-0237ace7b3e2" providerId="ADAL" clId="{B89CDFEF-1046-B54B-9164-223483A31C50}" dt="2024-09-23T12:03:57.263" v="14" actId="14100"/>
          <ac:picMkLst>
            <pc:docMk/>
            <pc:sldMk cId="977580967" sldId="261"/>
            <ac:picMk id="6" creationId="{4B92D596-86F1-85B1-A448-35205F9442F9}"/>
          </ac:picMkLst>
        </pc:picChg>
      </pc:sldChg>
    </pc:docChg>
  </pc:docChgLst>
  <pc:docChgLst>
    <pc:chgData name="Charlotte Alcock" userId="a7330fba-dd7f-4d92-b49e-7fb225f5582b" providerId="ADAL" clId="{00395B6F-8480-D644-9122-2ACE33970290}"/>
    <pc:docChg chg="modSld">
      <pc:chgData name="Charlotte Alcock" userId="a7330fba-dd7f-4d92-b49e-7fb225f5582b" providerId="ADAL" clId="{00395B6F-8480-D644-9122-2ACE33970290}" dt="2024-09-22T21:01:58.452" v="24" actId="1076"/>
      <pc:docMkLst>
        <pc:docMk/>
      </pc:docMkLst>
      <pc:sldChg chg="modSp mod">
        <pc:chgData name="Charlotte Alcock" userId="a7330fba-dd7f-4d92-b49e-7fb225f5582b" providerId="ADAL" clId="{00395B6F-8480-D644-9122-2ACE33970290}" dt="2024-09-22T21:00:17.935" v="1" actId="1076"/>
        <pc:sldMkLst>
          <pc:docMk/>
          <pc:sldMk cId="1241867683" sldId="265"/>
        </pc:sldMkLst>
        <pc:picChg chg="mod">
          <ac:chgData name="Charlotte Alcock" userId="a7330fba-dd7f-4d92-b49e-7fb225f5582b" providerId="ADAL" clId="{00395B6F-8480-D644-9122-2ACE33970290}" dt="2024-09-22T21:00:17.935" v="1" actId="1076"/>
          <ac:picMkLst>
            <pc:docMk/>
            <pc:sldMk cId="1241867683" sldId="265"/>
            <ac:picMk id="10" creationId="{E3396C27-B8EA-596B-EA2F-CD29D795C46A}"/>
          </ac:picMkLst>
        </pc:picChg>
      </pc:sldChg>
      <pc:sldChg chg="addSp modSp mod">
        <pc:chgData name="Charlotte Alcock" userId="a7330fba-dd7f-4d92-b49e-7fb225f5582b" providerId="ADAL" clId="{00395B6F-8480-D644-9122-2ACE33970290}" dt="2024-09-22T21:01:58.452" v="24" actId="1076"/>
        <pc:sldMkLst>
          <pc:docMk/>
          <pc:sldMk cId="1177884448" sldId="266"/>
        </pc:sldMkLst>
        <pc:picChg chg="add mod">
          <ac:chgData name="Charlotte Alcock" userId="a7330fba-dd7f-4d92-b49e-7fb225f5582b" providerId="ADAL" clId="{00395B6F-8480-D644-9122-2ACE33970290}" dt="2024-09-22T21:01:56.772" v="22" actId="1076"/>
          <ac:picMkLst>
            <pc:docMk/>
            <pc:sldMk cId="1177884448" sldId="266"/>
            <ac:picMk id="4" creationId="{8E6164DF-7DD1-B82E-3850-360BD8294DA0}"/>
          </ac:picMkLst>
        </pc:picChg>
        <pc:picChg chg="add mod">
          <ac:chgData name="Charlotte Alcock" userId="a7330fba-dd7f-4d92-b49e-7fb225f5582b" providerId="ADAL" clId="{00395B6F-8480-D644-9122-2ACE33970290}" dt="2024-09-22T21:01:57.553" v="23" actId="1076"/>
          <ac:picMkLst>
            <pc:docMk/>
            <pc:sldMk cId="1177884448" sldId="266"/>
            <ac:picMk id="5" creationId="{C5312A51-4D66-97E0-8664-3194A5D8F816}"/>
          </ac:picMkLst>
        </pc:picChg>
        <pc:picChg chg="add mod">
          <ac:chgData name="Charlotte Alcock" userId="a7330fba-dd7f-4d92-b49e-7fb225f5582b" providerId="ADAL" clId="{00395B6F-8480-D644-9122-2ACE33970290}" dt="2024-09-22T21:01:58.452" v="24" actId="1076"/>
          <ac:picMkLst>
            <pc:docMk/>
            <pc:sldMk cId="1177884448" sldId="266"/>
            <ac:picMk id="6" creationId="{81EEFC7E-8B34-E7EE-A263-8EB48D25237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6DE1220-0B6D-8641-8030-A70370AE4AAD}" type="datetimeFigureOut">
              <a:rPr lang="en-US" smtClean="0"/>
              <a:t>9/24/2024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BE1712-B0A3-624F-BBA2-974B037A722D}" type="slidenum">
              <a:rPr lang="en-US" smtClean="0"/>
              <a:t>‹#›</a:t>
            </a:fld>
            <a:endParaRPr lang="en-US"/>
          </a:p>
        </p:txBody>
      </p:sp>
    </p:spTree>
    <p:extLst>
      <p:ext uri="{BB962C8B-B14F-4D97-AF65-F5344CB8AC3E}">
        <p14:creationId xmlns:p14="http://schemas.microsoft.com/office/powerpoint/2010/main" val="36306790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LP</a:t>
            </a:r>
          </a:p>
        </p:txBody>
      </p:sp>
      <p:sp>
        <p:nvSpPr>
          <p:cNvPr id="4" name="Slide Number Placeholder 3"/>
          <p:cNvSpPr>
            <a:spLocks noGrp="1"/>
          </p:cNvSpPr>
          <p:nvPr>
            <p:ph type="sldNum" sz="quarter" idx="5"/>
          </p:nvPr>
        </p:nvSpPr>
        <p:spPr/>
        <p:txBody>
          <a:bodyPr/>
          <a:lstStyle/>
          <a:p>
            <a:fld id="{A87536B4-3580-FF4C-B14B-D84D23EC6796}" type="slidenum">
              <a:rPr lang="en-US" smtClean="0"/>
              <a:t>2</a:t>
            </a:fld>
            <a:endParaRPr lang="en-US"/>
          </a:p>
        </p:txBody>
      </p:sp>
    </p:spTree>
    <p:extLst>
      <p:ext uri="{BB962C8B-B14F-4D97-AF65-F5344CB8AC3E}">
        <p14:creationId xmlns:p14="http://schemas.microsoft.com/office/powerpoint/2010/main" val="390774626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GB"/>
              <a:t>Click to edit Master title style</a:t>
            </a:r>
            <a:endParaRPr lang="en-US"/>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05DA3B6A-CB5F-964B-BF3C-95669605462C}" type="datetimeFigureOut">
              <a:rPr lang="en-US" smtClean="0"/>
              <a:t>9/24/2024</a:t>
            </a:fld>
            <a:endParaRPr lang="en-US"/>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20098101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1154954" y="2603500"/>
            <a:ext cx="8825659" cy="34163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05DA3B6A-CB5F-964B-BF3C-95669605462C}" type="datetimeFigureOut">
              <a:rPr lang="en-US" smtClean="0"/>
              <a:t>9/24/2024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785177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GB"/>
              <a:t>Click to edit Master title style</a:t>
            </a:r>
            <a:endParaRPr lang="en-US"/>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5DA3B6A-CB5F-964B-BF3C-95669605462C}" type="datetimeFigureOut">
              <a:rPr lang="en-US" smtClean="0"/>
              <a:t>9/24/2024</a:t>
            </a:fld>
            <a:endParaRPr lang="en-US"/>
          </a:p>
        </p:txBody>
      </p:sp>
      <p:sp>
        <p:nvSpPr>
          <p:cNvPr id="5" name="Footer Placeholder 4"/>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346830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05DA3B6A-CB5F-964B-BF3C-95669605462C}" type="datetimeFigureOut">
              <a:rPr lang="en-US" smtClean="0"/>
              <a:t>9/24/2024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10857549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05DA3B6A-CB5F-964B-BF3C-95669605462C}" type="datetimeFigureOut">
              <a:rPr lang="en-US" smtClean="0"/>
              <a:t>9/24/2024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32459995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GB"/>
              <a:t>Click to edit Master title style</a:t>
            </a:r>
            <a:endParaRPr lang="en-US"/>
          </a:p>
        </p:txBody>
      </p:sp>
      <p:sp>
        <p:nvSpPr>
          <p:cNvPr id="3" name="Date Placeholder 2"/>
          <p:cNvSpPr>
            <a:spLocks noGrp="1"/>
          </p:cNvSpPr>
          <p:nvPr>
            <p:ph type="dt" sz="half" idx="10"/>
          </p:nvPr>
        </p:nvSpPr>
        <p:spPr/>
        <p:txBody>
          <a:bodyPr/>
          <a:lstStyle/>
          <a:p>
            <a:fld id="{05DA3B6A-CB5F-964B-BF3C-95669605462C}" type="datetimeFigureOut">
              <a:rPr lang="en-US" smtClean="0"/>
              <a:t>9/24/2024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31118915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DA3B6A-CB5F-964B-BF3C-95669605462C}" type="datetimeFigureOut">
              <a:rPr lang="en-US" smtClean="0"/>
              <a:t>9/24/2024</a:t>
            </a:fld>
            <a:endParaRPr lang="en-US"/>
          </a:p>
        </p:txBody>
      </p:sp>
      <p:sp>
        <p:nvSpPr>
          <p:cNvPr id="3" name="Footer Placeholder 2"/>
          <p:cNvSpPr>
            <a:spLocks noGrp="1"/>
          </p:cNvSpPr>
          <p:nvPr>
            <p:ph type="ftr" sz="quarter" idx="11"/>
          </p:nvPr>
        </p:nvSpPr>
        <p:spPr/>
        <p:txBody>
          <a:bodyPr/>
          <a:lstStyle/>
          <a:p>
            <a:endParaRPr lang="en-US"/>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2800926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GB"/>
              <a:t>Click to edit Master title style</a:t>
            </a:r>
            <a:endParaRPr lang="en-US"/>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05DA3B6A-CB5F-964B-BF3C-95669605462C}" type="datetimeFigureOut">
              <a:rPr lang="en-US" smtClean="0"/>
              <a:t>9/24/2024</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13180930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GB"/>
              <a:t>Click to edit Master title style</a:t>
            </a:r>
            <a:endParaRPr lang="en-US"/>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GB"/>
              <a:t>Click icon to add picture</a:t>
            </a:r>
            <a:endParaRPr lang="en-US"/>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05DA3B6A-CB5F-964B-BF3C-95669605462C}" type="datetimeFigureOut">
              <a:rPr lang="en-US" smtClean="0"/>
              <a:t>9/24/2024</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34741723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GB"/>
              <a:t>Click to edit Master title style</a:t>
            </a:r>
            <a:endParaRPr lang="en-US"/>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05DA3B6A-CB5F-964B-BF3C-95669605462C}" type="datetimeFigureOut">
              <a:rPr lang="en-US" smtClean="0"/>
              <a:t>9/24/2024</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2394733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GB"/>
              <a:t>Click to edit Master title style</a:t>
            </a:r>
            <a:endParaRPr lang="en-US"/>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05DA3B6A-CB5F-964B-BF3C-95669605462C}" type="datetimeFigureOut">
              <a:rPr lang="en-US" smtClean="0"/>
              <a:t>9/24/2024</a:t>
            </a:fld>
            <a:endParaRPr lang="en-US"/>
          </a:p>
        </p:txBody>
      </p:sp>
      <p:sp>
        <p:nvSpPr>
          <p:cNvPr id="5" name="Footer Placeholder 4"/>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39508704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GB"/>
              <a:t>Click to edit Master title style</a:t>
            </a:r>
            <a:endParaRPr lang="en-US"/>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05DA3B6A-CB5F-964B-BF3C-95669605462C}" type="datetimeFigureOut">
              <a:rPr lang="en-US" smtClean="0"/>
              <a:t>9/24/2024</a:t>
            </a:fld>
            <a:endParaRPr lang="en-US"/>
          </a:p>
        </p:txBody>
      </p:sp>
      <p:sp>
        <p:nvSpPr>
          <p:cNvPr id="5" name="Footer Placeholder 4"/>
          <p:cNvSpPr>
            <a:spLocks noGrp="1"/>
          </p:cNvSpPr>
          <p:nvPr>
            <p:ph type="ftr" sz="quarter" idx="11"/>
          </p:nvPr>
        </p:nvSpPr>
        <p:spPr/>
        <p:txBody>
          <a:bodyPr/>
          <a:lstStyle/>
          <a:p>
            <a:endParaRPr lang="en-US"/>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14562709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GB"/>
              <a:t>Click to edit Master title style</a:t>
            </a:r>
            <a:endParaRPr lang="en-US"/>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5DA3B6A-CB5F-964B-BF3C-95669605462C}" type="datetimeFigureOut">
              <a:rPr lang="en-US" smtClean="0"/>
              <a:t>9/24/2024</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38506327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GB"/>
              <a:t>Click to edit Master title style</a:t>
            </a:r>
            <a:endParaRPr lang="en-US"/>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05DA3B6A-CB5F-964B-BF3C-95669605462C}" type="datetimeFigureOut">
              <a:rPr lang="en-US" smtClean="0"/>
              <a:t>9/24/2024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34501184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GB"/>
              <a:t>Click to edit Master title style</a:t>
            </a:r>
            <a:endParaRPr lang="en-US"/>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05DA3B6A-CB5F-964B-BF3C-95669605462C}" type="datetimeFigureOut">
              <a:rPr lang="en-US" smtClean="0"/>
              <a:t>9/24/2024</a:t>
            </a:fld>
            <a:endParaRPr lang="en-US"/>
          </a:p>
        </p:txBody>
      </p:sp>
      <p:sp>
        <p:nvSpPr>
          <p:cNvPr id="8" name="Footer Placeholder 7"/>
          <p:cNvSpPr>
            <a:spLocks noGrp="1"/>
          </p:cNvSpPr>
          <p:nvPr>
            <p:ph type="ftr" sz="quarter" idx="11"/>
          </p:nvPr>
        </p:nvSpPr>
        <p:spPr>
          <a:xfrm>
            <a:off x="561111" y="6391838"/>
            <a:ext cx="3644282" cy="304801"/>
          </a:xfrm>
        </p:spPr>
        <p:txBody>
          <a:bodyPr/>
          <a:lstStyle/>
          <a:p>
            <a:endParaRPr lang="en-US"/>
          </a:p>
        </p:txBody>
      </p:sp>
      <p:sp>
        <p:nvSpPr>
          <p:cNvPr id="9" name="Slide Number Placeholder 8"/>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19900121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GB"/>
              <a:t>Click to edit Master title style</a:t>
            </a:r>
            <a:endParaRPr lang="en-US"/>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10695439" y="6391838"/>
            <a:ext cx="990599" cy="304799"/>
          </a:xfrm>
        </p:spPr>
        <p:txBody>
          <a:bodyPr/>
          <a:lstStyle/>
          <a:p>
            <a:fld id="{05DA3B6A-CB5F-964B-BF3C-95669605462C}" type="datetimeFigureOut">
              <a:rPr lang="en-US" smtClean="0"/>
              <a:t>9/24/2024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10391248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GB"/>
              <a:t>Click to edit Master title style</a:t>
            </a:r>
            <a:endParaRPr lang="en-US"/>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10653104" y="6391838"/>
            <a:ext cx="992135" cy="304799"/>
          </a:xfrm>
        </p:spPr>
        <p:txBody>
          <a:bodyPr/>
          <a:lstStyle/>
          <a:p>
            <a:fld id="{05DA3B6A-CB5F-964B-BF3C-95669605462C}" type="datetimeFigureOut">
              <a:rPr lang="en-US" smtClean="0"/>
              <a:t>9/24/2024</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11557459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GB"/>
              <a:t>Click to edit Master title style</a:t>
            </a:r>
            <a:endParaRPr lang="en-US"/>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05DA3B6A-CB5F-964B-BF3C-95669605462C}" type="datetimeFigureOut">
              <a:rPr lang="en-US" smtClean="0"/>
              <a:t>9/24/2024</a:t>
            </a:fld>
            <a:endParaRPr lang="en-US"/>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EB9946AE-8527-B94F-86FE-9F6A5EC81658}" type="slidenum">
              <a:rPr lang="en-US" smtClean="0"/>
              <a:t>‹#›</a:t>
            </a:fld>
            <a:endParaRPr lang="en-US"/>
          </a:p>
        </p:txBody>
      </p:sp>
    </p:spTree>
    <p:extLst>
      <p:ext uri="{BB962C8B-B14F-4D97-AF65-F5344CB8AC3E}">
        <p14:creationId xmlns:p14="http://schemas.microsoft.com/office/powerpoint/2010/main" val="15560155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F46AC-8CBA-E1FF-B925-064253E1F7F5}"/>
              </a:ext>
            </a:extLst>
          </p:cNvPr>
          <p:cNvSpPr>
            <a:spLocks noGrp="1"/>
          </p:cNvSpPr>
          <p:nvPr>
            <p:ph type="ctrTitle"/>
          </p:nvPr>
        </p:nvSpPr>
        <p:spPr>
          <a:xfrm>
            <a:off x="1583218" y="2309219"/>
            <a:ext cx="8825658" cy="1119781"/>
          </a:xfrm>
        </p:spPr>
        <p:txBody>
          <a:bodyPr/>
          <a:lstStyle/>
          <a:p>
            <a:r>
              <a:rPr lang="en-US"/>
              <a:t>Number Sense Workshop</a:t>
            </a:r>
          </a:p>
        </p:txBody>
      </p:sp>
      <p:sp>
        <p:nvSpPr>
          <p:cNvPr id="4" name="Subtitle 2">
            <a:extLst>
              <a:ext uri="{FF2B5EF4-FFF2-40B4-BE49-F238E27FC236}">
                <a16:creationId xmlns:a16="http://schemas.microsoft.com/office/drawing/2014/main" id="{C71C15E1-9AC6-5E58-25D0-667F1989E4DF}"/>
              </a:ext>
            </a:extLst>
          </p:cNvPr>
          <p:cNvSpPr txBox="1">
            <a:spLocks/>
          </p:cNvSpPr>
          <p:nvPr/>
        </p:nvSpPr>
        <p:spPr bwMode="gray">
          <a:xfrm>
            <a:off x="1583218" y="3657490"/>
            <a:ext cx="8825658" cy="861420"/>
          </a:xfrm>
          <a:prstGeom prst="rect">
            <a:avLst/>
          </a:prstGeom>
        </p:spPr>
        <p:txBody>
          <a:bodyPr vert="horz" lIns="91440" tIns="45720" rIns="91440" bIns="45720" rtlCol="0" anchor="t">
            <a:normAutofit fontScale="40000" lnSpcReduction="20000"/>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accent1">
                    <a:lumMod val="60000"/>
                    <a:lumOff val="4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1200"/>
              </a:spcBef>
              <a:spcAft>
                <a:spcPts val="1200"/>
              </a:spcAft>
            </a:pPr>
            <a:r>
              <a:rPr lang="en-GB" sz="2900" b="1" i="1" spc="15">
                <a:latin typeface="Euphemia UCAS" panose="020B0503040102020104" pitchFamily="34" charset="-79"/>
                <a:ea typeface="Times New Roman" panose="02020603050405020304" pitchFamily="18" charset="0"/>
                <a:cs typeface="Euphemia UCAS" panose="020B0503040102020104" pitchFamily="34" charset="-79"/>
              </a:rPr>
              <a:t>“Pure Mathematics is, in its way, the poetry of logical ideas.”</a:t>
            </a:r>
            <a:endParaRPr lang="en-GB" sz="2900">
              <a:latin typeface="Euphemia UCAS" panose="020B0503040102020104" pitchFamily="34" charset="-79"/>
              <a:ea typeface="Calibri" panose="020F0502020204030204" pitchFamily="34" charset="0"/>
              <a:cs typeface="Euphemia UCAS" panose="020B0503040102020104" pitchFamily="34" charset="-79"/>
            </a:endParaRPr>
          </a:p>
          <a:p>
            <a:pPr algn="ctr">
              <a:spcBef>
                <a:spcPts val="1200"/>
              </a:spcBef>
              <a:spcAft>
                <a:spcPts val="1200"/>
              </a:spcAft>
            </a:pPr>
            <a:r>
              <a:rPr lang="en-GB" sz="2900" spc="15">
                <a:latin typeface="Euphemia UCAS" panose="020B0503040102020104" pitchFamily="34" charset="-79"/>
                <a:ea typeface="Times New Roman" panose="02020603050405020304" pitchFamily="18" charset="0"/>
                <a:cs typeface="Euphemia UCAS" panose="020B0503040102020104" pitchFamily="34" charset="-79"/>
              </a:rPr>
              <a:t>Albert Einstein</a:t>
            </a:r>
            <a:endParaRPr lang="en-GB" sz="2900">
              <a:latin typeface="Euphemia UCAS" panose="020B0503040102020104" pitchFamily="34" charset="-79"/>
              <a:ea typeface="Calibri" panose="020F0502020204030204" pitchFamily="34" charset="0"/>
              <a:cs typeface="Euphemia UCAS" panose="020B0503040102020104" pitchFamily="34" charset="-79"/>
            </a:endParaRPr>
          </a:p>
          <a:p>
            <a:pPr algn="ctr"/>
            <a:endParaRPr lang="en-US"/>
          </a:p>
        </p:txBody>
      </p:sp>
    </p:spTree>
    <p:extLst>
      <p:ext uri="{BB962C8B-B14F-4D97-AF65-F5344CB8AC3E}">
        <p14:creationId xmlns:p14="http://schemas.microsoft.com/office/powerpoint/2010/main" val="37192359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2544A2-9B91-FA33-936A-0D40EDF88BD1}"/>
              </a:ext>
            </a:extLst>
          </p:cNvPr>
          <p:cNvSpPr>
            <a:spLocks noGrp="1"/>
          </p:cNvSpPr>
          <p:nvPr>
            <p:ph type="title"/>
          </p:nvPr>
        </p:nvSpPr>
        <p:spPr/>
        <p:txBody>
          <a:bodyPr/>
          <a:lstStyle/>
          <a:p>
            <a:r>
              <a:rPr lang="en-US"/>
              <a:t>What are we going to cover?</a:t>
            </a:r>
          </a:p>
        </p:txBody>
      </p:sp>
      <p:sp>
        <p:nvSpPr>
          <p:cNvPr id="3" name="Content Placeholder 2">
            <a:extLst>
              <a:ext uri="{FF2B5EF4-FFF2-40B4-BE49-F238E27FC236}">
                <a16:creationId xmlns:a16="http://schemas.microsoft.com/office/drawing/2014/main" id="{AA95D5F3-72B0-CF79-B927-320200327D40}"/>
              </a:ext>
            </a:extLst>
          </p:cNvPr>
          <p:cNvSpPr>
            <a:spLocks noGrp="1"/>
          </p:cNvSpPr>
          <p:nvPr>
            <p:ph idx="1"/>
          </p:nvPr>
        </p:nvSpPr>
        <p:spPr>
          <a:xfrm>
            <a:off x="722472" y="2468032"/>
            <a:ext cx="9432910" cy="3697241"/>
          </a:xfrm>
        </p:spPr>
        <p:txBody>
          <a:bodyPr>
            <a:normAutofit/>
          </a:bodyPr>
          <a:lstStyle/>
          <a:p>
            <a:r>
              <a:rPr lang="en-US" sz="2400">
                <a:cs typeface="Arial" panose="020B0604020202020204" pitchFamily="34" charset="0"/>
              </a:rPr>
              <a:t>What is Number Sense?</a:t>
            </a:r>
          </a:p>
          <a:p>
            <a:r>
              <a:rPr lang="en-US" sz="2400">
                <a:cs typeface="Arial" panose="020B0604020202020204" pitchFamily="34" charset="0"/>
              </a:rPr>
              <a:t>Year 3 coverage</a:t>
            </a:r>
          </a:p>
          <a:p>
            <a:r>
              <a:rPr lang="en-US" sz="2400">
                <a:cs typeface="Arial" panose="020B0604020202020204" pitchFamily="34" charset="0"/>
              </a:rPr>
              <a:t>Year 4 coverage</a:t>
            </a:r>
          </a:p>
          <a:p>
            <a:r>
              <a:rPr lang="en-US" sz="2400">
                <a:cs typeface="Arial" panose="020B0604020202020204" pitchFamily="34" charset="0"/>
              </a:rPr>
              <a:t>Daily Times Table Fluency Sessions</a:t>
            </a:r>
          </a:p>
          <a:p>
            <a:r>
              <a:rPr lang="en-US" sz="2400">
                <a:cs typeface="Arial" panose="020B0604020202020204" pitchFamily="34" charset="0"/>
              </a:rPr>
              <a:t>Year 4 Multiplication Table Test (MTC)</a:t>
            </a:r>
          </a:p>
          <a:p>
            <a:r>
              <a:rPr lang="en-US" sz="2400">
                <a:cs typeface="Arial" panose="020B0604020202020204" pitchFamily="34" charset="0"/>
              </a:rPr>
              <a:t>Ways to support times table knowledge</a:t>
            </a:r>
          </a:p>
          <a:p>
            <a:r>
              <a:rPr lang="en-US" sz="2400">
                <a:cs typeface="Arial" panose="020B0604020202020204" pitchFamily="34" charset="0"/>
              </a:rPr>
              <a:t>How can you help at home?</a:t>
            </a:r>
          </a:p>
        </p:txBody>
      </p:sp>
      <p:sp>
        <p:nvSpPr>
          <p:cNvPr id="4" name="Oval 3">
            <a:extLst>
              <a:ext uri="{FF2B5EF4-FFF2-40B4-BE49-F238E27FC236}">
                <a16:creationId xmlns:a16="http://schemas.microsoft.com/office/drawing/2014/main" id="{03B6FF6A-8635-D3A0-D3DA-663924C488E2}"/>
              </a:ext>
            </a:extLst>
          </p:cNvPr>
          <p:cNvSpPr/>
          <p:nvPr/>
        </p:nvSpPr>
        <p:spPr>
          <a:xfrm>
            <a:off x="104172" y="185195"/>
            <a:ext cx="335666" cy="312516"/>
          </a:xfrm>
          <a:prstGeom prst="ellipse">
            <a:avLst/>
          </a:prstGeom>
          <a:solidFill>
            <a:schemeClr val="accent1">
              <a:lumMod val="20000"/>
              <a:lumOff val="8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24846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27F06-EE8F-FB47-B60E-BBB07DA6BC8F}"/>
              </a:ext>
            </a:extLst>
          </p:cNvPr>
          <p:cNvSpPr>
            <a:spLocks noGrp="1"/>
          </p:cNvSpPr>
          <p:nvPr>
            <p:ph type="title"/>
          </p:nvPr>
        </p:nvSpPr>
        <p:spPr>
          <a:xfrm>
            <a:off x="1154954" y="973668"/>
            <a:ext cx="8761413" cy="706964"/>
          </a:xfrm>
        </p:spPr>
        <p:txBody>
          <a:bodyPr>
            <a:normAutofit/>
          </a:bodyPr>
          <a:lstStyle/>
          <a:p>
            <a:r>
              <a:rPr lang="en-US">
                <a:solidFill>
                  <a:srgbClr val="EBEBEB"/>
                </a:solidFill>
              </a:rPr>
              <a:t>What is Number Sense?</a:t>
            </a:r>
          </a:p>
        </p:txBody>
      </p:sp>
      <p:sp>
        <p:nvSpPr>
          <p:cNvPr id="3" name="Content Placeholder 2">
            <a:extLst>
              <a:ext uri="{FF2B5EF4-FFF2-40B4-BE49-F238E27FC236}">
                <a16:creationId xmlns:a16="http://schemas.microsoft.com/office/drawing/2014/main" id="{771F89C4-1AFF-EB27-2B09-A03FC83A0BE3}"/>
              </a:ext>
            </a:extLst>
          </p:cNvPr>
          <p:cNvSpPr>
            <a:spLocks noGrp="1"/>
          </p:cNvSpPr>
          <p:nvPr>
            <p:ph idx="1"/>
          </p:nvPr>
        </p:nvSpPr>
        <p:spPr>
          <a:xfrm>
            <a:off x="1154954" y="2603500"/>
            <a:ext cx="6397313" cy="3416300"/>
          </a:xfrm>
        </p:spPr>
        <p:txBody>
          <a:bodyPr anchor="ctr">
            <a:normAutofit fontScale="92500"/>
          </a:bodyPr>
          <a:lstStyle/>
          <a:p>
            <a:pPr marL="0" indent="0">
              <a:buNone/>
            </a:pPr>
            <a:r>
              <a:rPr lang="en-GB" sz="2400" b="0" i="0">
                <a:effectLst/>
              </a:rPr>
              <a:t>The Number Sense programme builds a deep understanding of number and number relationships. </a:t>
            </a:r>
          </a:p>
          <a:p>
            <a:pPr marL="0" indent="0">
              <a:buNone/>
            </a:pPr>
            <a:r>
              <a:rPr lang="en-GB" sz="2400"/>
              <a:t>In year 3 and 4 the children will follow the Times Table Fluency programme. This programme develops the recall of 36 core multiplication facts. Fluency in these facts provides the foundation for all written and mental multiplication and division.</a:t>
            </a:r>
          </a:p>
          <a:p>
            <a:endParaRPr lang="en-US"/>
          </a:p>
        </p:txBody>
      </p:sp>
      <p:pic>
        <p:nvPicPr>
          <p:cNvPr id="8" name="Picture 7" descr="A maths chart with numbers&#10;&#10;Description automatically generated with medium confidence">
            <a:extLst>
              <a:ext uri="{FF2B5EF4-FFF2-40B4-BE49-F238E27FC236}">
                <a16:creationId xmlns:a16="http://schemas.microsoft.com/office/drawing/2014/main" id="{EF1B0FA0-347B-5CDE-F38F-45BE4D1DEC79}"/>
              </a:ext>
            </a:extLst>
          </p:cNvPr>
          <p:cNvPicPr>
            <a:picLocks noChangeAspect="1"/>
          </p:cNvPicPr>
          <p:nvPr/>
        </p:nvPicPr>
        <p:blipFill>
          <a:blip r:embed="rId2"/>
          <a:stretch>
            <a:fillRect/>
          </a:stretch>
        </p:blipFill>
        <p:spPr>
          <a:xfrm>
            <a:off x="7044169" y="2832506"/>
            <a:ext cx="5009286" cy="3205046"/>
          </a:xfrm>
          <a:prstGeom prst="rect">
            <a:avLst/>
          </a:prstGeom>
        </p:spPr>
      </p:pic>
      <p:sp>
        <p:nvSpPr>
          <p:cNvPr id="5" name="Oval 4">
            <a:extLst>
              <a:ext uri="{FF2B5EF4-FFF2-40B4-BE49-F238E27FC236}">
                <a16:creationId xmlns:a16="http://schemas.microsoft.com/office/drawing/2014/main" id="{296ADA0D-7359-551D-8958-1DD319B01B8D}"/>
              </a:ext>
            </a:extLst>
          </p:cNvPr>
          <p:cNvSpPr/>
          <p:nvPr/>
        </p:nvSpPr>
        <p:spPr>
          <a:xfrm>
            <a:off x="104172" y="185195"/>
            <a:ext cx="335666" cy="312516"/>
          </a:xfrm>
          <a:prstGeom prst="ellipse">
            <a:avLst/>
          </a:prstGeom>
          <a:solidFill>
            <a:schemeClr val="accent1">
              <a:lumMod val="20000"/>
              <a:lumOff val="8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4388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90297F3-4809-D78B-0794-7D30A0529E9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18D38D-A6A8-35B9-52D3-49A8D43CD7FD}"/>
              </a:ext>
            </a:extLst>
          </p:cNvPr>
          <p:cNvSpPr>
            <a:spLocks noGrp="1"/>
          </p:cNvSpPr>
          <p:nvPr>
            <p:ph type="title"/>
          </p:nvPr>
        </p:nvSpPr>
        <p:spPr>
          <a:xfrm>
            <a:off x="1154954" y="973668"/>
            <a:ext cx="8761413" cy="706964"/>
          </a:xfrm>
        </p:spPr>
        <p:txBody>
          <a:bodyPr>
            <a:normAutofit/>
          </a:bodyPr>
          <a:lstStyle/>
          <a:p>
            <a:r>
              <a:rPr lang="en-US">
                <a:solidFill>
                  <a:srgbClr val="EBEBEB"/>
                </a:solidFill>
              </a:rPr>
              <a:t>Year 3 Coverage</a:t>
            </a:r>
          </a:p>
        </p:txBody>
      </p:sp>
      <p:sp>
        <p:nvSpPr>
          <p:cNvPr id="3" name="Content Placeholder 2">
            <a:extLst>
              <a:ext uri="{FF2B5EF4-FFF2-40B4-BE49-F238E27FC236}">
                <a16:creationId xmlns:a16="http://schemas.microsoft.com/office/drawing/2014/main" id="{F13E9A08-CB79-6F7B-B547-1B5C615D60B3}"/>
              </a:ext>
            </a:extLst>
          </p:cNvPr>
          <p:cNvSpPr>
            <a:spLocks noGrp="1"/>
          </p:cNvSpPr>
          <p:nvPr>
            <p:ph idx="1"/>
          </p:nvPr>
        </p:nvSpPr>
        <p:spPr>
          <a:xfrm>
            <a:off x="2501483" y="5074290"/>
            <a:ext cx="9252296" cy="1115477"/>
          </a:xfrm>
        </p:spPr>
        <p:txBody>
          <a:bodyPr anchor="ctr">
            <a:normAutofit fontScale="92500"/>
          </a:bodyPr>
          <a:lstStyle/>
          <a:p>
            <a:pPr marL="0" indent="0">
              <a:buNone/>
            </a:pPr>
            <a:r>
              <a:rPr lang="en-GB" sz="2000" b="0" i="0">
                <a:effectLst/>
              </a:rPr>
              <a:t>During Autumn term children in year 3 will consolidate their learning from the KS1 programme. This programme focuses on teaching the children a core set of number facts and the calculation strategie</a:t>
            </a:r>
            <a:r>
              <a:rPr lang="en-GB" sz="2000"/>
              <a:t>s used to solve them</a:t>
            </a:r>
            <a:endParaRPr lang="en-US" sz="1600"/>
          </a:p>
        </p:txBody>
      </p:sp>
      <p:pic>
        <p:nvPicPr>
          <p:cNvPr id="6" name="Picture 5" descr="A screen shot of a computer screen&#10;&#10;Description automatically generated">
            <a:extLst>
              <a:ext uri="{FF2B5EF4-FFF2-40B4-BE49-F238E27FC236}">
                <a16:creationId xmlns:a16="http://schemas.microsoft.com/office/drawing/2014/main" id="{56309122-6EF1-B8AA-51B7-EC2781D03E21}"/>
              </a:ext>
            </a:extLst>
          </p:cNvPr>
          <p:cNvPicPr>
            <a:picLocks noChangeAspect="1"/>
          </p:cNvPicPr>
          <p:nvPr/>
        </p:nvPicPr>
        <p:blipFill>
          <a:blip r:embed="rId2"/>
          <a:stretch>
            <a:fillRect/>
          </a:stretch>
        </p:blipFill>
        <p:spPr>
          <a:xfrm>
            <a:off x="3374020" y="2527828"/>
            <a:ext cx="8199421" cy="2252235"/>
          </a:xfrm>
          <a:prstGeom prst="rect">
            <a:avLst/>
          </a:prstGeom>
        </p:spPr>
      </p:pic>
      <p:cxnSp>
        <p:nvCxnSpPr>
          <p:cNvPr id="8" name="Straight Arrow Connector 7">
            <a:extLst>
              <a:ext uri="{FF2B5EF4-FFF2-40B4-BE49-F238E27FC236}">
                <a16:creationId xmlns:a16="http://schemas.microsoft.com/office/drawing/2014/main" id="{6AC0588A-9B8B-851C-3401-71AF57A8DBED}"/>
              </a:ext>
            </a:extLst>
          </p:cNvPr>
          <p:cNvCxnSpPr/>
          <p:nvPr/>
        </p:nvCxnSpPr>
        <p:spPr>
          <a:xfrm flipH="1" flipV="1">
            <a:off x="4922202" y="4251957"/>
            <a:ext cx="613458" cy="822333"/>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5" name="Oval 4">
            <a:extLst>
              <a:ext uri="{FF2B5EF4-FFF2-40B4-BE49-F238E27FC236}">
                <a16:creationId xmlns:a16="http://schemas.microsoft.com/office/drawing/2014/main" id="{2BEE9E5B-6571-C25B-4323-FFBE85B67E69}"/>
              </a:ext>
            </a:extLst>
          </p:cNvPr>
          <p:cNvSpPr/>
          <p:nvPr/>
        </p:nvSpPr>
        <p:spPr>
          <a:xfrm>
            <a:off x="104172" y="185195"/>
            <a:ext cx="335666" cy="312516"/>
          </a:xfrm>
          <a:prstGeom prst="ellipse">
            <a:avLst/>
          </a:prstGeom>
          <a:solidFill>
            <a:schemeClr val="accent1">
              <a:lumMod val="20000"/>
              <a:lumOff val="8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group of colorful rectangular objects with text&#10;&#10;Description automatically generated">
            <a:extLst>
              <a:ext uri="{FF2B5EF4-FFF2-40B4-BE49-F238E27FC236}">
                <a16:creationId xmlns:a16="http://schemas.microsoft.com/office/drawing/2014/main" id="{1312D179-DF92-2247-DE5F-C4BA32165E0E}"/>
              </a:ext>
            </a:extLst>
          </p:cNvPr>
          <p:cNvPicPr>
            <a:picLocks noChangeAspect="1"/>
          </p:cNvPicPr>
          <p:nvPr/>
        </p:nvPicPr>
        <p:blipFill>
          <a:blip r:embed="rId3"/>
          <a:stretch>
            <a:fillRect/>
          </a:stretch>
        </p:blipFill>
        <p:spPr>
          <a:xfrm>
            <a:off x="287969" y="1929080"/>
            <a:ext cx="1875692" cy="4645754"/>
          </a:xfrm>
          <a:prstGeom prst="rect">
            <a:avLst/>
          </a:prstGeom>
        </p:spPr>
      </p:pic>
    </p:spTree>
    <p:extLst>
      <p:ext uri="{BB962C8B-B14F-4D97-AF65-F5344CB8AC3E}">
        <p14:creationId xmlns:p14="http://schemas.microsoft.com/office/powerpoint/2010/main" val="2939845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BB7F2DF-B535-5A87-D69F-F6768750DB3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8F6479-EAC7-9660-8166-3E45D3FECA77}"/>
              </a:ext>
            </a:extLst>
          </p:cNvPr>
          <p:cNvSpPr>
            <a:spLocks noGrp="1"/>
          </p:cNvSpPr>
          <p:nvPr>
            <p:ph type="title"/>
          </p:nvPr>
        </p:nvSpPr>
        <p:spPr>
          <a:xfrm>
            <a:off x="1154954" y="973668"/>
            <a:ext cx="8761413" cy="706964"/>
          </a:xfrm>
        </p:spPr>
        <p:txBody>
          <a:bodyPr>
            <a:normAutofit/>
          </a:bodyPr>
          <a:lstStyle/>
          <a:p>
            <a:r>
              <a:rPr lang="en-US">
                <a:solidFill>
                  <a:srgbClr val="EBEBEB"/>
                </a:solidFill>
              </a:rPr>
              <a:t>Year 3 Coverage</a:t>
            </a:r>
          </a:p>
        </p:txBody>
      </p:sp>
      <p:sp>
        <p:nvSpPr>
          <p:cNvPr id="3" name="Content Placeholder 2">
            <a:extLst>
              <a:ext uri="{FF2B5EF4-FFF2-40B4-BE49-F238E27FC236}">
                <a16:creationId xmlns:a16="http://schemas.microsoft.com/office/drawing/2014/main" id="{2E9F597B-D1C6-25FE-6FEC-E7637AD8516D}"/>
              </a:ext>
            </a:extLst>
          </p:cNvPr>
          <p:cNvSpPr>
            <a:spLocks noGrp="1"/>
          </p:cNvSpPr>
          <p:nvPr>
            <p:ph idx="1"/>
          </p:nvPr>
        </p:nvSpPr>
        <p:spPr>
          <a:xfrm>
            <a:off x="1580688" y="5326593"/>
            <a:ext cx="9252296" cy="1115477"/>
          </a:xfrm>
        </p:spPr>
        <p:txBody>
          <a:bodyPr anchor="ctr">
            <a:normAutofit fontScale="92500"/>
          </a:bodyPr>
          <a:lstStyle/>
          <a:p>
            <a:pPr marL="0" indent="0" algn="ctr">
              <a:buNone/>
            </a:pPr>
            <a:r>
              <a:rPr lang="en-GB" sz="2000" b="0" i="0">
                <a:effectLst/>
              </a:rPr>
              <a:t>From Spring, all children will move onto the times table Number Sense programme. They will start by looking at their doubles, 2x, 5x and square numbers. </a:t>
            </a:r>
            <a:r>
              <a:rPr lang="en-GB" sz="2000"/>
              <a:t>In year 3 the children will have learnt 21 out of 36 of the core facts.</a:t>
            </a:r>
            <a:endParaRPr lang="en-US" sz="1600"/>
          </a:p>
        </p:txBody>
      </p:sp>
      <p:pic>
        <p:nvPicPr>
          <p:cNvPr id="6" name="Picture 5" descr="A screen shot of a computer screen&#10;&#10;Description automatically generated">
            <a:extLst>
              <a:ext uri="{FF2B5EF4-FFF2-40B4-BE49-F238E27FC236}">
                <a16:creationId xmlns:a16="http://schemas.microsoft.com/office/drawing/2014/main" id="{4B92D596-86F1-85B1-A448-35205F9442F9}"/>
              </a:ext>
            </a:extLst>
          </p:cNvPr>
          <p:cNvPicPr>
            <a:picLocks noChangeAspect="1"/>
          </p:cNvPicPr>
          <p:nvPr/>
        </p:nvPicPr>
        <p:blipFill>
          <a:blip r:embed="rId2"/>
          <a:stretch>
            <a:fillRect/>
          </a:stretch>
        </p:blipFill>
        <p:spPr>
          <a:xfrm>
            <a:off x="1283584" y="2487758"/>
            <a:ext cx="9252296" cy="2541441"/>
          </a:xfrm>
          <a:prstGeom prst="rect">
            <a:avLst/>
          </a:prstGeom>
        </p:spPr>
      </p:pic>
      <p:cxnSp>
        <p:nvCxnSpPr>
          <p:cNvPr id="8" name="Straight Arrow Connector 7">
            <a:extLst>
              <a:ext uri="{FF2B5EF4-FFF2-40B4-BE49-F238E27FC236}">
                <a16:creationId xmlns:a16="http://schemas.microsoft.com/office/drawing/2014/main" id="{A8D82A22-0268-4293-4DEA-DB49F5ED1591}"/>
              </a:ext>
            </a:extLst>
          </p:cNvPr>
          <p:cNvCxnSpPr>
            <a:cxnSpLocks/>
          </p:cNvCxnSpPr>
          <p:nvPr/>
        </p:nvCxnSpPr>
        <p:spPr>
          <a:xfrm flipV="1">
            <a:off x="4294208" y="4490977"/>
            <a:ext cx="972273" cy="787609"/>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4" name="Oval 3">
            <a:extLst>
              <a:ext uri="{FF2B5EF4-FFF2-40B4-BE49-F238E27FC236}">
                <a16:creationId xmlns:a16="http://schemas.microsoft.com/office/drawing/2014/main" id="{DB55D622-280B-785D-C25F-FFF45C486F2F}"/>
              </a:ext>
            </a:extLst>
          </p:cNvPr>
          <p:cNvSpPr/>
          <p:nvPr/>
        </p:nvSpPr>
        <p:spPr>
          <a:xfrm>
            <a:off x="104172" y="185195"/>
            <a:ext cx="335666" cy="312516"/>
          </a:xfrm>
          <a:prstGeom prst="ellipse">
            <a:avLst/>
          </a:prstGeom>
          <a:solidFill>
            <a:srgbClr val="00B0F0"/>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775809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86486B9-C99F-8BBC-A244-C1D9EA7CC5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96EAD60-980F-167A-7EA1-23CFF02388BC}"/>
              </a:ext>
            </a:extLst>
          </p:cNvPr>
          <p:cNvSpPr>
            <a:spLocks noGrp="1"/>
          </p:cNvSpPr>
          <p:nvPr>
            <p:ph type="title"/>
          </p:nvPr>
        </p:nvSpPr>
        <p:spPr>
          <a:xfrm>
            <a:off x="1154954" y="973668"/>
            <a:ext cx="8761413" cy="706964"/>
          </a:xfrm>
        </p:spPr>
        <p:txBody>
          <a:bodyPr>
            <a:normAutofit/>
          </a:bodyPr>
          <a:lstStyle/>
          <a:p>
            <a:r>
              <a:rPr lang="en-US">
                <a:solidFill>
                  <a:srgbClr val="EBEBEB"/>
                </a:solidFill>
              </a:rPr>
              <a:t>Year 4 Coverage</a:t>
            </a:r>
          </a:p>
        </p:txBody>
      </p:sp>
      <p:sp>
        <p:nvSpPr>
          <p:cNvPr id="3" name="Content Placeholder 2">
            <a:extLst>
              <a:ext uri="{FF2B5EF4-FFF2-40B4-BE49-F238E27FC236}">
                <a16:creationId xmlns:a16="http://schemas.microsoft.com/office/drawing/2014/main" id="{B868BE73-6081-4A45-F70F-B0F153CE8D5F}"/>
              </a:ext>
            </a:extLst>
          </p:cNvPr>
          <p:cNvSpPr>
            <a:spLocks noGrp="1"/>
          </p:cNvSpPr>
          <p:nvPr>
            <p:ph idx="1"/>
          </p:nvPr>
        </p:nvSpPr>
        <p:spPr>
          <a:xfrm>
            <a:off x="1286059" y="5546444"/>
            <a:ext cx="9974003" cy="1051125"/>
          </a:xfrm>
        </p:spPr>
        <p:txBody>
          <a:bodyPr anchor="ctr">
            <a:normAutofit fontScale="92500"/>
          </a:bodyPr>
          <a:lstStyle/>
          <a:p>
            <a:pPr marL="0" indent="0" algn="ctr">
              <a:buNone/>
            </a:pPr>
            <a:r>
              <a:rPr lang="en-GB" sz="2000"/>
              <a:t>In year 4, the children will then learn the remaining 14 core facts. By the middle of Spring 2, the children will have learnt all 36 core facts. Then they will learn the 10,11 and 12 times tables in preparation for their Multiplication Tables Check (MTC).</a:t>
            </a:r>
          </a:p>
          <a:p>
            <a:pPr marL="0" indent="0" algn="ctr">
              <a:buNone/>
            </a:pPr>
            <a:endParaRPr lang="en-GB" sz="2000"/>
          </a:p>
          <a:p>
            <a:pPr marL="0" indent="0" algn="ctr">
              <a:buNone/>
            </a:pPr>
            <a:endParaRPr lang="en-US" sz="1600"/>
          </a:p>
        </p:txBody>
      </p:sp>
      <p:pic>
        <p:nvPicPr>
          <p:cNvPr id="5" name="Picture 4" descr="A screen shot of a computer&#10;&#10;Description automatically generated">
            <a:extLst>
              <a:ext uri="{FF2B5EF4-FFF2-40B4-BE49-F238E27FC236}">
                <a16:creationId xmlns:a16="http://schemas.microsoft.com/office/drawing/2014/main" id="{51533EAD-3E80-73CF-BEF5-720A786E2B6F}"/>
              </a:ext>
            </a:extLst>
          </p:cNvPr>
          <p:cNvPicPr>
            <a:picLocks noChangeAspect="1"/>
          </p:cNvPicPr>
          <p:nvPr/>
        </p:nvPicPr>
        <p:blipFill>
          <a:blip r:embed="rId2"/>
          <a:stretch>
            <a:fillRect/>
          </a:stretch>
        </p:blipFill>
        <p:spPr>
          <a:xfrm>
            <a:off x="277792" y="2379438"/>
            <a:ext cx="11613465" cy="2771296"/>
          </a:xfrm>
          <a:prstGeom prst="rect">
            <a:avLst/>
          </a:prstGeom>
        </p:spPr>
      </p:pic>
      <p:sp>
        <p:nvSpPr>
          <p:cNvPr id="4" name="Oval 3">
            <a:extLst>
              <a:ext uri="{FF2B5EF4-FFF2-40B4-BE49-F238E27FC236}">
                <a16:creationId xmlns:a16="http://schemas.microsoft.com/office/drawing/2014/main" id="{83927AF1-7A70-1F84-C453-2D03A52104E6}"/>
              </a:ext>
            </a:extLst>
          </p:cNvPr>
          <p:cNvSpPr/>
          <p:nvPr/>
        </p:nvSpPr>
        <p:spPr>
          <a:xfrm>
            <a:off x="104172" y="185195"/>
            <a:ext cx="335666" cy="312516"/>
          </a:xfrm>
          <a:prstGeom prst="ellipse">
            <a:avLst/>
          </a:prstGeom>
          <a:solidFill>
            <a:srgbClr val="00B0F0"/>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661401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03B7B5-4CC9-A1C0-15C4-4748E6EF2A9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E5A6C39-545A-8098-0B4D-43040AE2DA4F}"/>
              </a:ext>
            </a:extLst>
          </p:cNvPr>
          <p:cNvSpPr>
            <a:spLocks noGrp="1"/>
          </p:cNvSpPr>
          <p:nvPr>
            <p:ph type="title"/>
          </p:nvPr>
        </p:nvSpPr>
        <p:spPr>
          <a:xfrm>
            <a:off x="1530098" y="985243"/>
            <a:ext cx="8761413" cy="706964"/>
          </a:xfrm>
        </p:spPr>
        <p:txBody>
          <a:bodyPr/>
          <a:lstStyle/>
          <a:p>
            <a:pPr algn="ctr"/>
            <a:r>
              <a:rPr lang="en-US"/>
              <a:t>Daily Times Table Fluency Sessions</a:t>
            </a:r>
          </a:p>
        </p:txBody>
      </p:sp>
      <p:pic>
        <p:nvPicPr>
          <p:cNvPr id="10" name="Picture 9" descr="A close-up of a hexagon&#10;&#10;Description automatically generated">
            <a:extLst>
              <a:ext uri="{FF2B5EF4-FFF2-40B4-BE49-F238E27FC236}">
                <a16:creationId xmlns:a16="http://schemas.microsoft.com/office/drawing/2014/main" id="{E3396C27-B8EA-596B-EA2F-CD29D795C46A}"/>
              </a:ext>
            </a:extLst>
          </p:cNvPr>
          <p:cNvPicPr>
            <a:picLocks noChangeAspect="1"/>
          </p:cNvPicPr>
          <p:nvPr/>
        </p:nvPicPr>
        <p:blipFill>
          <a:blip r:embed="rId2"/>
          <a:stretch>
            <a:fillRect/>
          </a:stretch>
        </p:blipFill>
        <p:spPr>
          <a:xfrm>
            <a:off x="898065" y="3000321"/>
            <a:ext cx="10395869" cy="1967095"/>
          </a:xfrm>
          <a:prstGeom prst="rect">
            <a:avLst/>
          </a:prstGeom>
        </p:spPr>
      </p:pic>
      <p:sp>
        <p:nvSpPr>
          <p:cNvPr id="3" name="Oval 2">
            <a:extLst>
              <a:ext uri="{FF2B5EF4-FFF2-40B4-BE49-F238E27FC236}">
                <a16:creationId xmlns:a16="http://schemas.microsoft.com/office/drawing/2014/main" id="{BE3CA833-4A7D-964C-C2D2-0F7F234418BA}"/>
              </a:ext>
            </a:extLst>
          </p:cNvPr>
          <p:cNvSpPr/>
          <p:nvPr/>
        </p:nvSpPr>
        <p:spPr>
          <a:xfrm>
            <a:off x="104172" y="185195"/>
            <a:ext cx="335666" cy="312516"/>
          </a:xfrm>
          <a:prstGeom prst="ellipse">
            <a:avLst/>
          </a:prstGeom>
          <a:solidFill>
            <a:srgbClr val="00B0F0"/>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418676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947636-4D02-166D-7786-9068334536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47FB5F1-0997-D250-DE11-B3C0BF2A43E3}"/>
              </a:ext>
            </a:extLst>
          </p:cNvPr>
          <p:cNvSpPr>
            <a:spLocks noGrp="1"/>
          </p:cNvSpPr>
          <p:nvPr>
            <p:ph type="title"/>
          </p:nvPr>
        </p:nvSpPr>
        <p:spPr>
          <a:xfrm>
            <a:off x="1530098" y="985243"/>
            <a:ext cx="8761413" cy="706964"/>
          </a:xfrm>
        </p:spPr>
        <p:txBody>
          <a:bodyPr/>
          <a:lstStyle/>
          <a:p>
            <a:pPr algn="ctr"/>
            <a:r>
              <a:rPr lang="en-US"/>
              <a:t>Daily Times Table Fluency Sessions</a:t>
            </a:r>
          </a:p>
        </p:txBody>
      </p:sp>
      <p:sp>
        <p:nvSpPr>
          <p:cNvPr id="3" name="Oval 2">
            <a:extLst>
              <a:ext uri="{FF2B5EF4-FFF2-40B4-BE49-F238E27FC236}">
                <a16:creationId xmlns:a16="http://schemas.microsoft.com/office/drawing/2014/main" id="{D0BB12E5-B07C-3EBD-4333-824954EE5EF7}"/>
              </a:ext>
            </a:extLst>
          </p:cNvPr>
          <p:cNvSpPr/>
          <p:nvPr/>
        </p:nvSpPr>
        <p:spPr>
          <a:xfrm>
            <a:off x="104172" y="185195"/>
            <a:ext cx="335666" cy="312516"/>
          </a:xfrm>
          <a:prstGeom prst="ellipse">
            <a:avLst/>
          </a:prstGeom>
          <a:solidFill>
            <a:srgbClr val="00B0F0"/>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E6164DF-7DD1-B82E-3850-360BD8294DA0}"/>
              </a:ext>
            </a:extLst>
          </p:cNvPr>
          <p:cNvPicPr>
            <a:picLocks noChangeAspect="1"/>
          </p:cNvPicPr>
          <p:nvPr/>
        </p:nvPicPr>
        <p:blipFill>
          <a:blip r:embed="rId2"/>
          <a:stretch>
            <a:fillRect/>
          </a:stretch>
        </p:blipFill>
        <p:spPr>
          <a:xfrm>
            <a:off x="439838" y="2231443"/>
            <a:ext cx="3273537" cy="4441361"/>
          </a:xfrm>
          <a:prstGeom prst="rect">
            <a:avLst/>
          </a:prstGeom>
        </p:spPr>
      </p:pic>
      <p:pic>
        <p:nvPicPr>
          <p:cNvPr id="5" name="Picture 4">
            <a:extLst>
              <a:ext uri="{FF2B5EF4-FFF2-40B4-BE49-F238E27FC236}">
                <a16:creationId xmlns:a16="http://schemas.microsoft.com/office/drawing/2014/main" id="{C5312A51-4D66-97E0-8664-3194A5D8F816}"/>
              </a:ext>
            </a:extLst>
          </p:cNvPr>
          <p:cNvPicPr>
            <a:picLocks noChangeAspect="1"/>
          </p:cNvPicPr>
          <p:nvPr/>
        </p:nvPicPr>
        <p:blipFill>
          <a:blip r:embed="rId3"/>
          <a:stretch>
            <a:fillRect/>
          </a:stretch>
        </p:blipFill>
        <p:spPr>
          <a:xfrm>
            <a:off x="4459693" y="2416639"/>
            <a:ext cx="2779537" cy="4256166"/>
          </a:xfrm>
          <a:prstGeom prst="rect">
            <a:avLst/>
          </a:prstGeom>
        </p:spPr>
      </p:pic>
      <p:pic>
        <p:nvPicPr>
          <p:cNvPr id="6" name="Picture 5">
            <a:extLst>
              <a:ext uri="{FF2B5EF4-FFF2-40B4-BE49-F238E27FC236}">
                <a16:creationId xmlns:a16="http://schemas.microsoft.com/office/drawing/2014/main" id="{81EEFC7E-8B34-E7EE-A263-8EB48D252373}"/>
              </a:ext>
            </a:extLst>
          </p:cNvPr>
          <p:cNvPicPr>
            <a:picLocks noChangeAspect="1"/>
          </p:cNvPicPr>
          <p:nvPr/>
        </p:nvPicPr>
        <p:blipFill>
          <a:blip r:embed="rId4"/>
          <a:stretch>
            <a:fillRect/>
          </a:stretch>
        </p:blipFill>
        <p:spPr>
          <a:xfrm>
            <a:off x="7985548" y="2416639"/>
            <a:ext cx="2790737" cy="4256165"/>
          </a:xfrm>
          <a:prstGeom prst="rect">
            <a:avLst/>
          </a:prstGeom>
        </p:spPr>
      </p:pic>
    </p:spTree>
    <p:extLst>
      <p:ext uri="{BB962C8B-B14F-4D97-AF65-F5344CB8AC3E}">
        <p14:creationId xmlns:p14="http://schemas.microsoft.com/office/powerpoint/2010/main" val="11778844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FB7AB7-1C52-4363-3533-40FD24EBC0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1100BAF-0D2A-FC47-87D1-DAEBF5896D93}"/>
              </a:ext>
            </a:extLst>
          </p:cNvPr>
          <p:cNvSpPr>
            <a:spLocks noGrp="1"/>
          </p:cNvSpPr>
          <p:nvPr>
            <p:ph type="title"/>
          </p:nvPr>
        </p:nvSpPr>
        <p:spPr>
          <a:xfrm>
            <a:off x="1530098" y="985243"/>
            <a:ext cx="8761413" cy="706964"/>
          </a:xfrm>
        </p:spPr>
        <p:txBody>
          <a:bodyPr/>
          <a:lstStyle/>
          <a:p>
            <a:pPr algn="ctr"/>
            <a:r>
              <a:rPr lang="en-US"/>
              <a:t>Multiplication Table Check (MTC)</a:t>
            </a:r>
          </a:p>
        </p:txBody>
      </p:sp>
      <p:sp>
        <p:nvSpPr>
          <p:cNvPr id="3" name="Content Placeholder 2">
            <a:extLst>
              <a:ext uri="{FF2B5EF4-FFF2-40B4-BE49-F238E27FC236}">
                <a16:creationId xmlns:a16="http://schemas.microsoft.com/office/drawing/2014/main" id="{C2DADB2F-09F6-DDFC-BFAF-E9719DEBEB00}"/>
              </a:ext>
            </a:extLst>
          </p:cNvPr>
          <p:cNvSpPr>
            <a:spLocks noGrp="1"/>
          </p:cNvSpPr>
          <p:nvPr>
            <p:ph idx="1"/>
          </p:nvPr>
        </p:nvSpPr>
        <p:spPr>
          <a:xfrm>
            <a:off x="691966" y="2785713"/>
            <a:ext cx="10225416" cy="3866748"/>
          </a:xfrm>
        </p:spPr>
        <p:txBody>
          <a:bodyPr anchor="ctr">
            <a:normAutofit fontScale="92500" lnSpcReduction="10000"/>
          </a:bodyPr>
          <a:lstStyle/>
          <a:p>
            <a:r>
              <a:rPr lang="en-GB" sz="2600">
                <a:cs typeface="Arial" panose="020B0604020202020204" pitchFamily="34" charset="0"/>
              </a:rPr>
              <a:t>The MTC determines if Year 4 children can </a:t>
            </a:r>
            <a:r>
              <a:rPr lang="en-GB" sz="2600">
                <a:solidFill>
                  <a:srgbClr val="283593"/>
                </a:solidFill>
                <a:cs typeface="Arial" panose="020B0604020202020204" pitchFamily="34" charset="0"/>
              </a:rPr>
              <a:t>fluently</a:t>
            </a:r>
            <a:r>
              <a:rPr lang="en-GB" sz="2600">
                <a:cs typeface="Arial" panose="020B0604020202020204" pitchFamily="34" charset="0"/>
              </a:rPr>
              <a:t> recall their multiplication tables.</a:t>
            </a:r>
          </a:p>
          <a:p>
            <a:endParaRPr lang="en-GB" sz="2600">
              <a:cs typeface="Arial" panose="020B0604020202020204" pitchFamily="34" charset="0"/>
            </a:endParaRPr>
          </a:p>
          <a:p>
            <a:r>
              <a:rPr lang="en-GB" sz="2600">
                <a:solidFill>
                  <a:srgbClr val="000000"/>
                </a:solidFill>
                <a:cs typeface="Arial" panose="020B0604020202020204" pitchFamily="34" charset="0"/>
              </a:rPr>
              <a:t>They are designed to help schools identify which children require more support to learn their times tables. </a:t>
            </a:r>
          </a:p>
          <a:p>
            <a:endParaRPr lang="en-GB" sz="2600">
              <a:solidFill>
                <a:srgbClr val="000000"/>
              </a:solidFill>
              <a:cs typeface="Arial" panose="020B0604020202020204" pitchFamily="34" charset="0"/>
            </a:endParaRPr>
          </a:p>
          <a:p>
            <a:r>
              <a:rPr lang="en-GB" sz="2600">
                <a:solidFill>
                  <a:srgbClr val="000000"/>
                </a:solidFill>
                <a:cs typeface="Arial" panose="020B0604020202020204" pitchFamily="34" charset="0"/>
              </a:rPr>
              <a:t>There is no ‘pass’ rate or threshold which means that, unlike the Phonics Screening Check, children will not be expected to re-sit the check. </a:t>
            </a:r>
          </a:p>
          <a:p>
            <a:endParaRPr lang="en-GB" sz="2600">
              <a:solidFill>
                <a:srgbClr val="000000"/>
              </a:solidFill>
              <a:cs typeface="Arial" panose="020B0604020202020204" pitchFamily="34" charset="0"/>
            </a:endParaRPr>
          </a:p>
          <a:p>
            <a:endParaRPr lang="en-US"/>
          </a:p>
        </p:txBody>
      </p:sp>
      <p:sp>
        <p:nvSpPr>
          <p:cNvPr id="4" name="Oval 3">
            <a:extLst>
              <a:ext uri="{FF2B5EF4-FFF2-40B4-BE49-F238E27FC236}">
                <a16:creationId xmlns:a16="http://schemas.microsoft.com/office/drawing/2014/main" id="{D1FD0278-5835-4069-C1DF-E33048D372AA}"/>
              </a:ext>
            </a:extLst>
          </p:cNvPr>
          <p:cNvSpPr/>
          <p:nvPr/>
        </p:nvSpPr>
        <p:spPr>
          <a:xfrm>
            <a:off x="104172" y="185195"/>
            <a:ext cx="335666" cy="312516"/>
          </a:xfrm>
          <a:prstGeom prst="ellipse">
            <a:avLst/>
          </a:prstGeom>
          <a:solidFill>
            <a:schemeClr val="accent1">
              <a:lumMod val="20000"/>
              <a:lumOff val="8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966966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662E2C-0236-E7CC-D79E-162279E3503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48A5DA9-F730-FE3A-E074-E0B7CF523671}"/>
              </a:ext>
            </a:extLst>
          </p:cNvPr>
          <p:cNvSpPr>
            <a:spLocks noGrp="1"/>
          </p:cNvSpPr>
          <p:nvPr>
            <p:ph type="title"/>
          </p:nvPr>
        </p:nvSpPr>
        <p:spPr>
          <a:xfrm>
            <a:off x="1530098" y="985243"/>
            <a:ext cx="8761413" cy="706964"/>
          </a:xfrm>
        </p:spPr>
        <p:txBody>
          <a:bodyPr/>
          <a:lstStyle/>
          <a:p>
            <a:pPr algn="ctr"/>
            <a:r>
              <a:rPr lang="en-US"/>
              <a:t>Multiplication Table Check (MTC)</a:t>
            </a:r>
          </a:p>
        </p:txBody>
      </p:sp>
      <p:sp>
        <p:nvSpPr>
          <p:cNvPr id="5" name="Content Placeholder 2">
            <a:extLst>
              <a:ext uri="{FF2B5EF4-FFF2-40B4-BE49-F238E27FC236}">
                <a16:creationId xmlns:a16="http://schemas.microsoft.com/office/drawing/2014/main" id="{A6C75A40-AB55-FA4A-CD84-E530E5525E68}"/>
              </a:ext>
            </a:extLst>
          </p:cNvPr>
          <p:cNvSpPr>
            <a:spLocks noGrp="1"/>
          </p:cNvSpPr>
          <p:nvPr>
            <p:ph idx="1"/>
          </p:nvPr>
        </p:nvSpPr>
        <p:spPr>
          <a:xfrm>
            <a:off x="587195" y="2565465"/>
            <a:ext cx="11017610" cy="3932317"/>
          </a:xfrm>
        </p:spPr>
        <p:txBody>
          <a:bodyPr anchor="ctr">
            <a:normAutofit fontScale="62500" lnSpcReduction="20000"/>
          </a:bodyPr>
          <a:lstStyle/>
          <a:p>
            <a:r>
              <a:rPr lang="en-GB" sz="2800" b="0" i="0">
                <a:solidFill>
                  <a:srgbClr val="0B0C0C"/>
                </a:solidFill>
                <a:effectLst/>
              </a:rPr>
              <a:t>Schools must administer the multiplication tables check within the </a:t>
            </a:r>
            <a:r>
              <a:rPr lang="en-GB" sz="2800" b="1" i="0">
                <a:solidFill>
                  <a:srgbClr val="0B0C0C"/>
                </a:solidFill>
                <a:effectLst/>
              </a:rPr>
              <a:t>2-week period from Monday 2 June 2025.</a:t>
            </a:r>
          </a:p>
          <a:p>
            <a:endParaRPr lang="en-GB" sz="2800" b="1" i="0">
              <a:solidFill>
                <a:srgbClr val="0B0C0C"/>
              </a:solidFill>
              <a:effectLst/>
            </a:endParaRPr>
          </a:p>
          <a:p>
            <a:pPr algn="l"/>
            <a:r>
              <a:rPr lang="en-GB" sz="2800" b="0" i="0">
                <a:solidFill>
                  <a:srgbClr val="0B0C0C"/>
                </a:solidFill>
                <a:effectLst/>
              </a:rPr>
              <a:t>Pupils can use the ‘try it out’ check from around a month beforehand to familiarise themselves with the format, including any access arrangements, before taking the official check. The ‘try it out’ check is consistent with the official check and allows pupils the opportunity to try out answering 25 questions. These questions will be the same if they take the ‘try it out’ check more than once.</a:t>
            </a:r>
          </a:p>
          <a:p>
            <a:pPr algn="l"/>
            <a:endParaRPr lang="en-GB" sz="2800">
              <a:cs typeface="Arial" panose="020B0604020202020204" pitchFamily="34" charset="0"/>
            </a:endParaRPr>
          </a:p>
          <a:p>
            <a:r>
              <a:rPr lang="en-GB" sz="2800">
                <a:cs typeface="Arial" panose="020B0604020202020204" pitchFamily="34" charset="0"/>
              </a:rPr>
              <a:t>There </a:t>
            </a:r>
            <a:r>
              <a:rPr lang="en-GB" sz="2800">
                <a:solidFill>
                  <a:schemeClr val="tx1"/>
                </a:solidFill>
                <a:cs typeface="Arial" panose="020B0604020202020204" pitchFamily="34" charset="0"/>
              </a:rPr>
              <a:t>is no set day </a:t>
            </a:r>
            <a:r>
              <a:rPr lang="en-GB" sz="2800">
                <a:cs typeface="Arial" panose="020B0604020202020204" pitchFamily="34" charset="0"/>
              </a:rPr>
              <a:t>to administer the check and children are not expected to take the check at the same time. </a:t>
            </a:r>
          </a:p>
          <a:p>
            <a:endParaRPr lang="en-GB" sz="2800">
              <a:cs typeface="Arial" panose="020B0604020202020204" pitchFamily="34" charset="0"/>
            </a:endParaRPr>
          </a:p>
          <a:p>
            <a:r>
              <a:rPr lang="en-GB" sz="2800">
                <a:cs typeface="Arial" panose="020B0604020202020204" pitchFamily="34" charset="0"/>
              </a:rPr>
              <a:t>All eligible Year 4 children in England will be required to take the check. </a:t>
            </a:r>
          </a:p>
          <a:p>
            <a:endParaRPr lang="en-US"/>
          </a:p>
        </p:txBody>
      </p:sp>
      <p:sp>
        <p:nvSpPr>
          <p:cNvPr id="3" name="Oval 2">
            <a:extLst>
              <a:ext uri="{FF2B5EF4-FFF2-40B4-BE49-F238E27FC236}">
                <a16:creationId xmlns:a16="http://schemas.microsoft.com/office/drawing/2014/main" id="{74A13714-2B28-9B8C-89F3-607A7CA90DD5}"/>
              </a:ext>
            </a:extLst>
          </p:cNvPr>
          <p:cNvSpPr/>
          <p:nvPr/>
        </p:nvSpPr>
        <p:spPr>
          <a:xfrm>
            <a:off x="104172" y="185195"/>
            <a:ext cx="335666" cy="312516"/>
          </a:xfrm>
          <a:prstGeom prst="ellipse">
            <a:avLst/>
          </a:prstGeom>
          <a:solidFill>
            <a:schemeClr val="accent1">
              <a:lumMod val="20000"/>
              <a:lumOff val="8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5967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11723A-7E5E-4ABC-C3AA-9D5E874C41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4694744-6AD4-CAA2-998A-24ED50DA0847}"/>
              </a:ext>
            </a:extLst>
          </p:cNvPr>
          <p:cNvSpPr>
            <a:spLocks noGrp="1"/>
          </p:cNvSpPr>
          <p:nvPr>
            <p:ph type="title"/>
          </p:nvPr>
        </p:nvSpPr>
        <p:spPr>
          <a:xfrm>
            <a:off x="1530098" y="985243"/>
            <a:ext cx="8761413" cy="706964"/>
          </a:xfrm>
        </p:spPr>
        <p:txBody>
          <a:bodyPr/>
          <a:lstStyle/>
          <a:p>
            <a:pPr algn="ctr"/>
            <a:r>
              <a:rPr lang="en-US"/>
              <a:t>Multiplication Table Check (MTC)</a:t>
            </a:r>
          </a:p>
        </p:txBody>
      </p:sp>
      <p:sp>
        <p:nvSpPr>
          <p:cNvPr id="5" name="Content Placeholder 2">
            <a:extLst>
              <a:ext uri="{FF2B5EF4-FFF2-40B4-BE49-F238E27FC236}">
                <a16:creationId xmlns:a16="http://schemas.microsoft.com/office/drawing/2014/main" id="{EF9D9F0F-B8D0-AF4D-CD12-F33DF7D135FB}"/>
              </a:ext>
            </a:extLst>
          </p:cNvPr>
          <p:cNvSpPr>
            <a:spLocks noGrp="1"/>
          </p:cNvSpPr>
          <p:nvPr>
            <p:ph idx="1"/>
          </p:nvPr>
        </p:nvSpPr>
        <p:spPr>
          <a:xfrm>
            <a:off x="858395" y="2420956"/>
            <a:ext cx="10405350" cy="4199763"/>
          </a:xfrm>
        </p:spPr>
        <p:txBody>
          <a:bodyPr anchor="ctr">
            <a:normAutofit fontScale="25000" lnSpcReduction="20000"/>
          </a:bodyPr>
          <a:lstStyle/>
          <a:p>
            <a:r>
              <a:rPr lang="en-GB" sz="8800">
                <a:solidFill>
                  <a:schemeClr val="tx1"/>
                </a:solidFill>
                <a:cs typeface="Arial" panose="020B0604020202020204" pitchFamily="34" charset="0"/>
              </a:rPr>
              <a:t>Each child will be randomly assigned a set of questions</a:t>
            </a:r>
          </a:p>
          <a:p>
            <a:endParaRPr lang="en-GB" sz="8800">
              <a:solidFill>
                <a:schemeClr val="tx1"/>
              </a:solidFill>
              <a:cs typeface="Arial" panose="020B0604020202020204" pitchFamily="34" charset="0"/>
            </a:endParaRPr>
          </a:p>
          <a:p>
            <a:r>
              <a:rPr lang="en-GB" sz="8800">
                <a:solidFill>
                  <a:schemeClr val="tx1"/>
                </a:solidFill>
                <a:cs typeface="Arial" panose="020B0604020202020204" pitchFamily="34" charset="0"/>
              </a:rPr>
              <a:t>There will only be multiplication questions in the check, not division facts. </a:t>
            </a:r>
          </a:p>
          <a:p>
            <a:endParaRPr lang="en-GB" sz="8800">
              <a:solidFill>
                <a:schemeClr val="tx1"/>
              </a:solidFill>
              <a:cs typeface="Arial" panose="020B0604020202020204" pitchFamily="34" charset="0"/>
            </a:endParaRPr>
          </a:p>
          <a:p>
            <a:r>
              <a:rPr lang="en-GB" sz="8800">
                <a:solidFill>
                  <a:schemeClr val="tx1"/>
                </a:solidFill>
                <a:cs typeface="Arial" panose="020B0604020202020204" pitchFamily="34" charset="0"/>
              </a:rPr>
              <a:t>The 6, 7, 8, 9 and 12 times tables are more likely to be asked. </a:t>
            </a:r>
          </a:p>
          <a:p>
            <a:endParaRPr lang="en-GB" sz="8800">
              <a:solidFill>
                <a:schemeClr val="tx1"/>
              </a:solidFill>
              <a:cs typeface="Arial" panose="020B0604020202020204" pitchFamily="34" charset="0"/>
            </a:endParaRPr>
          </a:p>
          <a:p>
            <a:r>
              <a:rPr lang="en-GB" sz="8800">
                <a:solidFill>
                  <a:schemeClr val="tx1"/>
                </a:solidFill>
                <a:cs typeface="Arial" panose="020B0604020202020204" pitchFamily="34" charset="0"/>
              </a:rPr>
              <a:t>Reversal of questions (e.g. 8 x 6 and 6 x 8) will not be asked in the same check. </a:t>
            </a:r>
          </a:p>
          <a:p>
            <a:endParaRPr lang="en-GB" sz="8800">
              <a:solidFill>
                <a:schemeClr val="tx1"/>
              </a:solidFill>
              <a:cs typeface="Arial" panose="020B0604020202020204" pitchFamily="34" charset="0"/>
            </a:endParaRPr>
          </a:p>
          <a:p>
            <a:r>
              <a:rPr lang="en-GB" sz="8800">
                <a:solidFill>
                  <a:schemeClr val="tx1"/>
                </a:solidFill>
                <a:cs typeface="Arial" panose="020B0604020202020204" pitchFamily="34" charset="0"/>
              </a:rPr>
              <a:t>Children will not see their individual results when they complete the check.</a:t>
            </a:r>
          </a:p>
          <a:p>
            <a:endParaRPr lang="en-US"/>
          </a:p>
        </p:txBody>
      </p:sp>
      <p:sp>
        <p:nvSpPr>
          <p:cNvPr id="3" name="Oval 2">
            <a:extLst>
              <a:ext uri="{FF2B5EF4-FFF2-40B4-BE49-F238E27FC236}">
                <a16:creationId xmlns:a16="http://schemas.microsoft.com/office/drawing/2014/main" id="{32C46BCF-6DC8-9371-8CF9-DC194C3954F6}"/>
              </a:ext>
            </a:extLst>
          </p:cNvPr>
          <p:cNvSpPr/>
          <p:nvPr/>
        </p:nvSpPr>
        <p:spPr>
          <a:xfrm>
            <a:off x="104172" y="185195"/>
            <a:ext cx="335666" cy="312516"/>
          </a:xfrm>
          <a:prstGeom prst="ellipse">
            <a:avLst/>
          </a:prstGeom>
          <a:solidFill>
            <a:schemeClr val="accent1">
              <a:lumMod val="20000"/>
              <a:lumOff val="8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696919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90A49A-49C2-8F2D-C0F8-B86A628FEF9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309306D-4832-2B31-5CD5-61574D380E4E}"/>
              </a:ext>
            </a:extLst>
          </p:cNvPr>
          <p:cNvSpPr>
            <a:spLocks noGrp="1"/>
          </p:cNvSpPr>
          <p:nvPr>
            <p:ph type="title"/>
          </p:nvPr>
        </p:nvSpPr>
        <p:spPr>
          <a:xfrm>
            <a:off x="1530098" y="985243"/>
            <a:ext cx="8761413" cy="706964"/>
          </a:xfrm>
        </p:spPr>
        <p:txBody>
          <a:bodyPr/>
          <a:lstStyle/>
          <a:p>
            <a:pPr algn="ctr"/>
            <a:r>
              <a:rPr lang="en-US"/>
              <a:t>Multiplication Table Check (MTC)</a:t>
            </a:r>
          </a:p>
        </p:txBody>
      </p:sp>
      <p:sp>
        <p:nvSpPr>
          <p:cNvPr id="5" name="Content Placeholder 2">
            <a:extLst>
              <a:ext uri="{FF2B5EF4-FFF2-40B4-BE49-F238E27FC236}">
                <a16:creationId xmlns:a16="http://schemas.microsoft.com/office/drawing/2014/main" id="{2DC48748-4EF0-F9FA-AAFC-F7331577B669}"/>
              </a:ext>
            </a:extLst>
          </p:cNvPr>
          <p:cNvSpPr>
            <a:spLocks noGrp="1"/>
          </p:cNvSpPr>
          <p:nvPr>
            <p:ph idx="1"/>
          </p:nvPr>
        </p:nvSpPr>
        <p:spPr>
          <a:xfrm>
            <a:off x="3892541" y="2905866"/>
            <a:ext cx="4101532" cy="2705226"/>
          </a:xfrm>
        </p:spPr>
        <p:txBody>
          <a:bodyPr anchor="ctr">
            <a:normAutofit/>
          </a:bodyPr>
          <a:lstStyle/>
          <a:p>
            <a:pPr marL="0" indent="0">
              <a:buNone/>
            </a:pPr>
            <a:r>
              <a:rPr lang="en-GB" sz="8800">
                <a:cs typeface="Arial" panose="020B0604020202020204" pitchFamily="34" charset="0"/>
              </a:rPr>
              <a:t>6 x 4 =</a:t>
            </a:r>
          </a:p>
          <a:p>
            <a:endParaRPr lang="en-US"/>
          </a:p>
        </p:txBody>
      </p:sp>
      <p:sp>
        <p:nvSpPr>
          <p:cNvPr id="3" name="Oval 2">
            <a:extLst>
              <a:ext uri="{FF2B5EF4-FFF2-40B4-BE49-F238E27FC236}">
                <a16:creationId xmlns:a16="http://schemas.microsoft.com/office/drawing/2014/main" id="{31FFCF0C-78A0-2F06-9928-711E4191FCB5}"/>
              </a:ext>
            </a:extLst>
          </p:cNvPr>
          <p:cNvSpPr/>
          <p:nvPr/>
        </p:nvSpPr>
        <p:spPr>
          <a:xfrm>
            <a:off x="104172" y="185195"/>
            <a:ext cx="335666" cy="312516"/>
          </a:xfrm>
          <a:prstGeom prst="ellipse">
            <a:avLst/>
          </a:prstGeom>
          <a:solidFill>
            <a:srgbClr val="00B0F0"/>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787607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E08BE1-B706-DE39-85FD-B99B381C05A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5406E66-D773-F80D-157F-A3F7E885B694}"/>
              </a:ext>
            </a:extLst>
          </p:cNvPr>
          <p:cNvSpPr>
            <a:spLocks noGrp="1"/>
          </p:cNvSpPr>
          <p:nvPr>
            <p:ph type="title"/>
          </p:nvPr>
        </p:nvSpPr>
        <p:spPr>
          <a:xfrm>
            <a:off x="1530098" y="985243"/>
            <a:ext cx="8761413" cy="706964"/>
          </a:xfrm>
        </p:spPr>
        <p:txBody>
          <a:bodyPr/>
          <a:lstStyle/>
          <a:p>
            <a:pPr algn="ctr"/>
            <a:r>
              <a:rPr lang="en-US"/>
              <a:t>Multiplication Table Check (MTC)</a:t>
            </a:r>
          </a:p>
        </p:txBody>
      </p:sp>
      <p:sp>
        <p:nvSpPr>
          <p:cNvPr id="5" name="Content Placeholder 2">
            <a:extLst>
              <a:ext uri="{FF2B5EF4-FFF2-40B4-BE49-F238E27FC236}">
                <a16:creationId xmlns:a16="http://schemas.microsoft.com/office/drawing/2014/main" id="{C1C3E88B-A159-6A79-CAD0-96B5DB3948DB}"/>
              </a:ext>
            </a:extLst>
          </p:cNvPr>
          <p:cNvSpPr>
            <a:spLocks noGrp="1"/>
          </p:cNvSpPr>
          <p:nvPr>
            <p:ph idx="1"/>
          </p:nvPr>
        </p:nvSpPr>
        <p:spPr>
          <a:xfrm>
            <a:off x="3892541" y="2905866"/>
            <a:ext cx="4101532" cy="2705226"/>
          </a:xfrm>
        </p:spPr>
        <p:txBody>
          <a:bodyPr anchor="ctr">
            <a:normAutofit/>
          </a:bodyPr>
          <a:lstStyle/>
          <a:p>
            <a:pPr marL="0" indent="0">
              <a:buNone/>
            </a:pPr>
            <a:r>
              <a:rPr lang="en-GB" sz="8800">
                <a:cs typeface="Arial" panose="020B0604020202020204" pitchFamily="34" charset="0"/>
              </a:rPr>
              <a:t>3 x 7 =</a:t>
            </a:r>
          </a:p>
          <a:p>
            <a:endParaRPr lang="en-US"/>
          </a:p>
        </p:txBody>
      </p:sp>
      <p:sp>
        <p:nvSpPr>
          <p:cNvPr id="3" name="Oval 2">
            <a:extLst>
              <a:ext uri="{FF2B5EF4-FFF2-40B4-BE49-F238E27FC236}">
                <a16:creationId xmlns:a16="http://schemas.microsoft.com/office/drawing/2014/main" id="{1D94E307-44A2-0B38-5E4C-53ACC0A4B5F8}"/>
              </a:ext>
            </a:extLst>
          </p:cNvPr>
          <p:cNvSpPr/>
          <p:nvPr/>
        </p:nvSpPr>
        <p:spPr>
          <a:xfrm>
            <a:off x="104172" y="185195"/>
            <a:ext cx="335666" cy="312516"/>
          </a:xfrm>
          <a:prstGeom prst="ellipse">
            <a:avLst/>
          </a:prstGeom>
          <a:solidFill>
            <a:srgbClr val="00B0F0"/>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880428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D54C41-F9C5-9718-463A-1256A21910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6C04C6-F55B-578F-2F6A-41BF23D853D8}"/>
              </a:ext>
            </a:extLst>
          </p:cNvPr>
          <p:cNvSpPr>
            <a:spLocks noGrp="1"/>
          </p:cNvSpPr>
          <p:nvPr>
            <p:ph type="title"/>
          </p:nvPr>
        </p:nvSpPr>
        <p:spPr>
          <a:xfrm>
            <a:off x="1530098" y="985243"/>
            <a:ext cx="8761413" cy="706964"/>
          </a:xfrm>
        </p:spPr>
        <p:txBody>
          <a:bodyPr/>
          <a:lstStyle/>
          <a:p>
            <a:pPr algn="ctr"/>
            <a:r>
              <a:rPr lang="en-US"/>
              <a:t>Multiplication Table Check (MTC)</a:t>
            </a:r>
          </a:p>
        </p:txBody>
      </p:sp>
      <p:sp>
        <p:nvSpPr>
          <p:cNvPr id="5" name="Content Placeholder 2">
            <a:extLst>
              <a:ext uri="{FF2B5EF4-FFF2-40B4-BE49-F238E27FC236}">
                <a16:creationId xmlns:a16="http://schemas.microsoft.com/office/drawing/2014/main" id="{E1ABE682-846D-EBE8-9430-6B0A33ADA8C0}"/>
              </a:ext>
            </a:extLst>
          </p:cNvPr>
          <p:cNvSpPr>
            <a:spLocks noGrp="1"/>
          </p:cNvSpPr>
          <p:nvPr>
            <p:ph idx="1"/>
          </p:nvPr>
        </p:nvSpPr>
        <p:spPr>
          <a:xfrm>
            <a:off x="3892541" y="2905866"/>
            <a:ext cx="4101532" cy="2705226"/>
          </a:xfrm>
        </p:spPr>
        <p:txBody>
          <a:bodyPr anchor="ctr">
            <a:normAutofit/>
          </a:bodyPr>
          <a:lstStyle/>
          <a:p>
            <a:pPr marL="0" indent="0">
              <a:buNone/>
            </a:pPr>
            <a:r>
              <a:rPr lang="en-GB" sz="8800">
                <a:cs typeface="Arial" panose="020B0604020202020204" pitchFamily="34" charset="0"/>
              </a:rPr>
              <a:t>8 x 9 =</a:t>
            </a:r>
          </a:p>
          <a:p>
            <a:endParaRPr lang="en-US"/>
          </a:p>
        </p:txBody>
      </p:sp>
      <p:sp>
        <p:nvSpPr>
          <p:cNvPr id="3" name="Oval 2">
            <a:extLst>
              <a:ext uri="{FF2B5EF4-FFF2-40B4-BE49-F238E27FC236}">
                <a16:creationId xmlns:a16="http://schemas.microsoft.com/office/drawing/2014/main" id="{23357EE5-9B60-741F-70E4-8771DA770EBF}"/>
              </a:ext>
            </a:extLst>
          </p:cNvPr>
          <p:cNvSpPr/>
          <p:nvPr/>
        </p:nvSpPr>
        <p:spPr>
          <a:xfrm>
            <a:off x="104172" y="185195"/>
            <a:ext cx="335666" cy="312516"/>
          </a:xfrm>
          <a:prstGeom prst="ellipse">
            <a:avLst/>
          </a:prstGeom>
          <a:solidFill>
            <a:srgbClr val="00B0F0"/>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56820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B3CB9-307D-D620-2BF8-F5FF2D2289AC}"/>
              </a:ext>
            </a:extLst>
          </p:cNvPr>
          <p:cNvSpPr>
            <a:spLocks noGrp="1"/>
          </p:cNvSpPr>
          <p:nvPr>
            <p:ph type="title"/>
          </p:nvPr>
        </p:nvSpPr>
        <p:spPr>
          <a:xfrm>
            <a:off x="1154954" y="973668"/>
            <a:ext cx="9551628" cy="706964"/>
          </a:xfrm>
        </p:spPr>
        <p:txBody>
          <a:bodyPr/>
          <a:lstStyle/>
          <a:p>
            <a:r>
              <a:rPr lang="en-US"/>
              <a:t>Ways to support times table knowledge</a:t>
            </a:r>
          </a:p>
        </p:txBody>
      </p:sp>
      <p:sp>
        <p:nvSpPr>
          <p:cNvPr id="10" name="Content Placeholder 2">
            <a:extLst>
              <a:ext uri="{FF2B5EF4-FFF2-40B4-BE49-F238E27FC236}">
                <a16:creationId xmlns:a16="http://schemas.microsoft.com/office/drawing/2014/main" id="{374CDE64-208A-4D86-D5D4-DF71970ACE46}"/>
              </a:ext>
            </a:extLst>
          </p:cNvPr>
          <p:cNvSpPr>
            <a:spLocks noGrp="1"/>
          </p:cNvSpPr>
          <p:nvPr>
            <p:ph idx="1"/>
          </p:nvPr>
        </p:nvSpPr>
        <p:spPr>
          <a:xfrm>
            <a:off x="747558" y="2711902"/>
            <a:ext cx="10056532" cy="3010026"/>
          </a:xfrm>
        </p:spPr>
        <p:txBody>
          <a:bodyPr anchor="ctr">
            <a:normAutofit/>
          </a:bodyPr>
          <a:lstStyle/>
          <a:p>
            <a:r>
              <a:rPr lang="en-GB" sz="2800">
                <a:cs typeface="Arial" panose="020B0604020202020204" pitchFamily="34" charset="0"/>
              </a:rPr>
              <a:t>Count and look for patterns.</a:t>
            </a:r>
          </a:p>
          <a:p>
            <a:r>
              <a:rPr lang="en-GB" sz="2800">
                <a:cs typeface="Arial" panose="020B0604020202020204" pitchFamily="34" charset="0"/>
              </a:rPr>
              <a:t>Understand that multiplication is repeated addition.</a:t>
            </a:r>
          </a:p>
          <a:p>
            <a:r>
              <a:rPr lang="en-GB" sz="2800">
                <a:cs typeface="Arial" panose="020B0604020202020204" pitchFamily="34" charset="0"/>
              </a:rPr>
              <a:t>Remember that multiplication is commutative. </a:t>
            </a:r>
          </a:p>
          <a:p>
            <a:r>
              <a:rPr lang="en-GB" sz="2800">
                <a:cs typeface="Arial" panose="020B0604020202020204" pitchFamily="34" charset="0"/>
              </a:rPr>
              <a:t>Remember that multiplication is the inverse of division. </a:t>
            </a:r>
          </a:p>
          <a:p>
            <a:r>
              <a:rPr lang="en-GB" sz="2800">
                <a:cs typeface="Arial" panose="020B0604020202020204" pitchFamily="34" charset="0"/>
              </a:rPr>
              <a:t>Recall and utilise number families. </a:t>
            </a:r>
          </a:p>
          <a:p>
            <a:endParaRPr lang="en-US"/>
          </a:p>
        </p:txBody>
      </p:sp>
      <p:sp>
        <p:nvSpPr>
          <p:cNvPr id="3" name="Oval 2">
            <a:extLst>
              <a:ext uri="{FF2B5EF4-FFF2-40B4-BE49-F238E27FC236}">
                <a16:creationId xmlns:a16="http://schemas.microsoft.com/office/drawing/2014/main" id="{92C05694-0DFE-67DD-2429-1136553EE420}"/>
              </a:ext>
            </a:extLst>
          </p:cNvPr>
          <p:cNvSpPr/>
          <p:nvPr/>
        </p:nvSpPr>
        <p:spPr>
          <a:xfrm>
            <a:off x="104172" y="185195"/>
            <a:ext cx="335666" cy="312516"/>
          </a:xfrm>
          <a:prstGeom prst="ellipse">
            <a:avLst/>
          </a:prstGeom>
          <a:solidFill>
            <a:srgbClr val="00B0F0"/>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584348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426945-953E-6C06-ECCF-412A13C26C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F1EA4CB-8490-6365-453F-7B0A09E26D31}"/>
              </a:ext>
            </a:extLst>
          </p:cNvPr>
          <p:cNvSpPr>
            <a:spLocks noGrp="1"/>
          </p:cNvSpPr>
          <p:nvPr>
            <p:ph type="title"/>
          </p:nvPr>
        </p:nvSpPr>
        <p:spPr>
          <a:xfrm>
            <a:off x="1154954" y="973668"/>
            <a:ext cx="9551628" cy="706964"/>
          </a:xfrm>
        </p:spPr>
        <p:txBody>
          <a:bodyPr/>
          <a:lstStyle/>
          <a:p>
            <a:r>
              <a:rPr lang="en-US"/>
              <a:t>Counting and looking for patterns</a:t>
            </a:r>
          </a:p>
        </p:txBody>
      </p:sp>
      <p:sp>
        <p:nvSpPr>
          <p:cNvPr id="10" name="Content Placeholder 2">
            <a:extLst>
              <a:ext uri="{FF2B5EF4-FFF2-40B4-BE49-F238E27FC236}">
                <a16:creationId xmlns:a16="http://schemas.microsoft.com/office/drawing/2014/main" id="{23E2EBC3-ED19-9497-30C0-3CF37EBA34D8}"/>
              </a:ext>
            </a:extLst>
          </p:cNvPr>
          <p:cNvSpPr>
            <a:spLocks noGrp="1"/>
          </p:cNvSpPr>
          <p:nvPr>
            <p:ph idx="1"/>
          </p:nvPr>
        </p:nvSpPr>
        <p:spPr>
          <a:xfrm>
            <a:off x="519252" y="3177442"/>
            <a:ext cx="11153496" cy="2926898"/>
          </a:xfrm>
        </p:spPr>
        <p:txBody>
          <a:bodyPr anchor="ctr">
            <a:noAutofit/>
          </a:bodyPr>
          <a:lstStyle/>
          <a:p>
            <a:pPr marL="114300" indent="0" algn="ctr">
              <a:buNone/>
            </a:pPr>
            <a:endParaRPr lang="en-US" sz="2400">
              <a:cs typeface="Arial" panose="020B0604020202020204" pitchFamily="34" charset="0"/>
            </a:endParaRPr>
          </a:p>
          <a:p>
            <a:pPr marL="114300" indent="0" algn="ctr">
              <a:buNone/>
            </a:pPr>
            <a:endParaRPr lang="en-US" sz="2400">
              <a:cs typeface="Arial" panose="020B0604020202020204" pitchFamily="34" charset="0"/>
            </a:endParaRPr>
          </a:p>
          <a:p>
            <a:pPr marL="114300" indent="0" algn="ctr">
              <a:buNone/>
            </a:pPr>
            <a:r>
              <a:rPr lang="en-US" sz="2400">
                <a:cs typeface="Arial" panose="020B0604020202020204" pitchFamily="34" charset="0"/>
              </a:rPr>
              <a:t>Example: Counting in 2s </a:t>
            </a:r>
          </a:p>
          <a:p>
            <a:pPr marL="114300" indent="0" algn="ctr">
              <a:buNone/>
            </a:pPr>
            <a:r>
              <a:rPr lang="en-US" sz="2400">
                <a:cs typeface="Arial" panose="020B0604020202020204" pitchFamily="34" charset="0"/>
              </a:rPr>
              <a:t>2, 4, 6, 8, 10… </a:t>
            </a:r>
          </a:p>
          <a:p>
            <a:endParaRPr lang="en-US" sz="2400">
              <a:cs typeface="Arial" panose="020B0604020202020204" pitchFamily="34" charset="0"/>
            </a:endParaRPr>
          </a:p>
          <a:p>
            <a:r>
              <a:rPr lang="en-US" sz="2400">
                <a:cs typeface="Arial" panose="020B0604020202020204" pitchFamily="34" charset="0"/>
              </a:rPr>
              <a:t>Ensure children have a strong understanding of counting in groups first.</a:t>
            </a:r>
          </a:p>
          <a:p>
            <a:r>
              <a:rPr lang="en-US" sz="2400">
                <a:cs typeface="Arial" panose="020B0604020202020204" pitchFamily="34" charset="0"/>
              </a:rPr>
              <a:t>When children are secure with counting, they can then look for patterns.</a:t>
            </a:r>
            <a:endParaRPr lang="en-US" sz="2400"/>
          </a:p>
        </p:txBody>
      </p:sp>
      <p:pic>
        <p:nvPicPr>
          <p:cNvPr id="3" name="Picture 2" descr="A picture containing light&#10;&#10;Description automatically generated">
            <a:extLst>
              <a:ext uri="{FF2B5EF4-FFF2-40B4-BE49-F238E27FC236}">
                <a16:creationId xmlns:a16="http://schemas.microsoft.com/office/drawing/2014/main" id="{67E68BE3-2CBA-028A-769C-CE468BDEF7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4020" y="2353138"/>
            <a:ext cx="1385125" cy="144487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A picture containing light&#10;&#10;Description automatically generated">
            <a:extLst>
              <a:ext uri="{FF2B5EF4-FFF2-40B4-BE49-F238E27FC236}">
                <a16:creationId xmlns:a16="http://schemas.microsoft.com/office/drawing/2014/main" id="{09673EB7-7C81-7807-77D1-D7AD72501A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70841" y="2353138"/>
            <a:ext cx="1385125" cy="14448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A picture containing light&#10;&#10;Description automatically generated">
            <a:extLst>
              <a:ext uri="{FF2B5EF4-FFF2-40B4-BE49-F238E27FC236}">
                <a16:creationId xmlns:a16="http://schemas.microsoft.com/office/drawing/2014/main" id="{CAB7C783-3F63-6725-C868-A19357D22E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62430" y="2353138"/>
            <a:ext cx="1385125" cy="14448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A picture containing light&#10;&#10;Description automatically generated">
            <a:extLst>
              <a:ext uri="{FF2B5EF4-FFF2-40B4-BE49-F238E27FC236}">
                <a16:creationId xmlns:a16="http://schemas.microsoft.com/office/drawing/2014/main" id="{CF3DC0E0-5EE1-6528-0AC0-6316184222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60292" y="2353139"/>
            <a:ext cx="1385125" cy="1444875"/>
          </a:xfrm>
          <a:prstGeom prst="rect">
            <a:avLst/>
          </a:prstGeom>
          <a:noFill/>
          <a:extLst>
            <a:ext uri="{909E8E84-426E-40DD-AFC4-6F175D3DCCD1}">
              <a14:hiddenFill xmlns:a14="http://schemas.microsoft.com/office/drawing/2010/main">
                <a:solidFill>
                  <a:srgbClr val="FFFFFF"/>
                </a:solidFill>
              </a14:hiddenFill>
            </a:ext>
          </a:extLst>
        </p:spPr>
      </p:pic>
      <p:sp>
        <p:nvSpPr>
          <p:cNvPr id="8" name="Oval 7">
            <a:extLst>
              <a:ext uri="{FF2B5EF4-FFF2-40B4-BE49-F238E27FC236}">
                <a16:creationId xmlns:a16="http://schemas.microsoft.com/office/drawing/2014/main" id="{489F42C2-FADE-022C-B5B8-BE7B4D2990CE}"/>
              </a:ext>
            </a:extLst>
          </p:cNvPr>
          <p:cNvSpPr/>
          <p:nvPr/>
        </p:nvSpPr>
        <p:spPr>
          <a:xfrm>
            <a:off x="104172" y="185195"/>
            <a:ext cx="335666" cy="312516"/>
          </a:xfrm>
          <a:prstGeom prst="ellipse">
            <a:avLst/>
          </a:prstGeom>
          <a:solidFill>
            <a:schemeClr val="accent1">
              <a:lumMod val="20000"/>
              <a:lumOff val="8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554351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18AD51-2CB7-CEF9-9221-5DA936C90F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589FB3B-98AD-7508-952F-27424AA8DE30}"/>
              </a:ext>
            </a:extLst>
          </p:cNvPr>
          <p:cNvSpPr>
            <a:spLocks noGrp="1"/>
          </p:cNvSpPr>
          <p:nvPr>
            <p:ph type="title"/>
          </p:nvPr>
        </p:nvSpPr>
        <p:spPr>
          <a:xfrm>
            <a:off x="1154954" y="973668"/>
            <a:ext cx="9551628" cy="706964"/>
          </a:xfrm>
        </p:spPr>
        <p:txBody>
          <a:bodyPr/>
          <a:lstStyle/>
          <a:p>
            <a:r>
              <a:rPr lang="en-US"/>
              <a:t>Repeated Addition</a:t>
            </a:r>
          </a:p>
        </p:txBody>
      </p:sp>
      <p:sp>
        <p:nvSpPr>
          <p:cNvPr id="3" name="Content Placeholder 2">
            <a:extLst>
              <a:ext uri="{FF2B5EF4-FFF2-40B4-BE49-F238E27FC236}">
                <a16:creationId xmlns:a16="http://schemas.microsoft.com/office/drawing/2014/main" id="{05446F30-9493-3C12-1E96-357CEAEC3D4E}"/>
              </a:ext>
            </a:extLst>
          </p:cNvPr>
          <p:cNvSpPr>
            <a:spLocks noGrp="1"/>
          </p:cNvSpPr>
          <p:nvPr>
            <p:ph idx="1"/>
          </p:nvPr>
        </p:nvSpPr>
        <p:spPr>
          <a:xfrm>
            <a:off x="1316999" y="2491424"/>
            <a:ext cx="9227538" cy="717981"/>
          </a:xfrm>
        </p:spPr>
        <p:txBody>
          <a:bodyPr>
            <a:normAutofit/>
          </a:bodyPr>
          <a:lstStyle/>
          <a:p>
            <a:pPr marL="0" indent="0">
              <a:buNone/>
            </a:pPr>
            <a:r>
              <a:rPr lang="en-US" sz="3600"/>
              <a:t>I know 2 + 2 + 2 = 6, then I know 3 x 2 = 6</a:t>
            </a:r>
          </a:p>
        </p:txBody>
      </p:sp>
      <p:pic>
        <p:nvPicPr>
          <p:cNvPr id="5" name="Picture 4" descr="A group of red circles with black circles&#10;&#10;Description automatically generated">
            <a:extLst>
              <a:ext uri="{FF2B5EF4-FFF2-40B4-BE49-F238E27FC236}">
                <a16:creationId xmlns:a16="http://schemas.microsoft.com/office/drawing/2014/main" id="{2F7BB377-190D-C897-9D82-C7F8F2EAE5B6}"/>
              </a:ext>
            </a:extLst>
          </p:cNvPr>
          <p:cNvPicPr>
            <a:picLocks noChangeAspect="1"/>
          </p:cNvPicPr>
          <p:nvPr/>
        </p:nvPicPr>
        <p:blipFill>
          <a:blip r:embed="rId2"/>
          <a:stretch>
            <a:fillRect/>
          </a:stretch>
        </p:blipFill>
        <p:spPr>
          <a:xfrm>
            <a:off x="6876496" y="3209405"/>
            <a:ext cx="2480293" cy="2875857"/>
          </a:xfrm>
          <a:prstGeom prst="rect">
            <a:avLst/>
          </a:prstGeom>
        </p:spPr>
      </p:pic>
      <p:pic>
        <p:nvPicPr>
          <p:cNvPr id="7" name="Picture 6" descr="A red dots in a circle&#10;&#10;Description automatically generated">
            <a:extLst>
              <a:ext uri="{FF2B5EF4-FFF2-40B4-BE49-F238E27FC236}">
                <a16:creationId xmlns:a16="http://schemas.microsoft.com/office/drawing/2014/main" id="{F0DC1904-7958-1B3E-76A7-07432F55F5F0}"/>
              </a:ext>
            </a:extLst>
          </p:cNvPr>
          <p:cNvPicPr>
            <a:picLocks noChangeAspect="1"/>
          </p:cNvPicPr>
          <p:nvPr/>
        </p:nvPicPr>
        <p:blipFill>
          <a:blip r:embed="rId3"/>
          <a:stretch>
            <a:fillRect/>
          </a:stretch>
        </p:blipFill>
        <p:spPr>
          <a:xfrm>
            <a:off x="1655802" y="3616237"/>
            <a:ext cx="4632881" cy="1502929"/>
          </a:xfrm>
          <a:prstGeom prst="rect">
            <a:avLst/>
          </a:prstGeom>
        </p:spPr>
      </p:pic>
      <p:sp>
        <p:nvSpPr>
          <p:cNvPr id="4" name="Content Placeholder 2">
            <a:extLst>
              <a:ext uri="{FF2B5EF4-FFF2-40B4-BE49-F238E27FC236}">
                <a16:creationId xmlns:a16="http://schemas.microsoft.com/office/drawing/2014/main" id="{8BE41393-6669-D5BE-06BE-9BA157CC214B}"/>
              </a:ext>
            </a:extLst>
          </p:cNvPr>
          <p:cNvSpPr txBox="1">
            <a:spLocks/>
          </p:cNvSpPr>
          <p:nvPr/>
        </p:nvSpPr>
        <p:spPr>
          <a:xfrm>
            <a:off x="2426239" y="5367281"/>
            <a:ext cx="3669761" cy="717981"/>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pPr marL="0" indent="0">
              <a:buFont typeface="Wingdings 3" charset="2"/>
              <a:buNone/>
            </a:pPr>
            <a:r>
              <a:rPr lang="en-US" sz="3600"/>
              <a:t>2 + 2 + 2 = 3 x 2</a:t>
            </a:r>
          </a:p>
        </p:txBody>
      </p:sp>
      <p:sp>
        <p:nvSpPr>
          <p:cNvPr id="6" name="Oval 5">
            <a:extLst>
              <a:ext uri="{FF2B5EF4-FFF2-40B4-BE49-F238E27FC236}">
                <a16:creationId xmlns:a16="http://schemas.microsoft.com/office/drawing/2014/main" id="{1C6A6B73-2839-0075-C2F3-C881E2850E06}"/>
              </a:ext>
            </a:extLst>
          </p:cNvPr>
          <p:cNvSpPr/>
          <p:nvPr/>
        </p:nvSpPr>
        <p:spPr>
          <a:xfrm>
            <a:off x="104172" y="185195"/>
            <a:ext cx="335666" cy="312516"/>
          </a:xfrm>
          <a:prstGeom prst="ellipse">
            <a:avLst/>
          </a:prstGeom>
          <a:solidFill>
            <a:schemeClr val="accent1">
              <a:lumMod val="20000"/>
              <a:lumOff val="8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353257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2964F-0C65-84E0-AAA1-6C349EB973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CB9B51-0DB1-71AF-1707-817EC4EFCD2F}"/>
              </a:ext>
            </a:extLst>
          </p:cNvPr>
          <p:cNvSpPr>
            <a:spLocks noGrp="1"/>
          </p:cNvSpPr>
          <p:nvPr>
            <p:ph type="title"/>
          </p:nvPr>
        </p:nvSpPr>
        <p:spPr>
          <a:xfrm>
            <a:off x="1715293" y="985243"/>
            <a:ext cx="8761413" cy="706964"/>
          </a:xfrm>
        </p:spPr>
        <p:txBody>
          <a:bodyPr/>
          <a:lstStyle/>
          <a:p>
            <a:pPr algn="ctr"/>
            <a:r>
              <a:rPr lang="en-US"/>
              <a:t>Multiplication is Commutative</a:t>
            </a:r>
          </a:p>
        </p:txBody>
      </p:sp>
      <p:sp>
        <p:nvSpPr>
          <p:cNvPr id="4" name="Content Placeholder 2">
            <a:extLst>
              <a:ext uri="{FF2B5EF4-FFF2-40B4-BE49-F238E27FC236}">
                <a16:creationId xmlns:a16="http://schemas.microsoft.com/office/drawing/2014/main" id="{AB7C6F28-4133-2A92-5CE1-A65E43CC751E}"/>
              </a:ext>
            </a:extLst>
          </p:cNvPr>
          <p:cNvSpPr txBox="1">
            <a:spLocks/>
          </p:cNvSpPr>
          <p:nvPr/>
        </p:nvSpPr>
        <p:spPr>
          <a:xfrm>
            <a:off x="2882623" y="2383887"/>
            <a:ext cx="6848354" cy="80042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pPr marL="0" indent="0">
              <a:buFont typeface="Wingdings 3" charset="2"/>
              <a:buNone/>
            </a:pPr>
            <a:r>
              <a:rPr lang="en-US" sz="4400"/>
              <a:t>3 x 2 is the same as 2 x 3</a:t>
            </a:r>
          </a:p>
        </p:txBody>
      </p:sp>
      <p:pic>
        <p:nvPicPr>
          <p:cNvPr id="10" name="Picture 9" descr="A group of green circles&#10;&#10;Description automatically generated">
            <a:extLst>
              <a:ext uri="{FF2B5EF4-FFF2-40B4-BE49-F238E27FC236}">
                <a16:creationId xmlns:a16="http://schemas.microsoft.com/office/drawing/2014/main" id="{F2F1F2B4-BCFA-098D-9AC2-2993284F5145}"/>
              </a:ext>
            </a:extLst>
          </p:cNvPr>
          <p:cNvPicPr>
            <a:picLocks noChangeAspect="1"/>
          </p:cNvPicPr>
          <p:nvPr/>
        </p:nvPicPr>
        <p:blipFill>
          <a:blip r:embed="rId2"/>
          <a:stretch>
            <a:fillRect/>
          </a:stretch>
        </p:blipFill>
        <p:spPr>
          <a:xfrm>
            <a:off x="5955809" y="3673692"/>
            <a:ext cx="2862295" cy="1676989"/>
          </a:xfrm>
          <a:prstGeom prst="rect">
            <a:avLst/>
          </a:prstGeom>
        </p:spPr>
      </p:pic>
      <p:pic>
        <p:nvPicPr>
          <p:cNvPr id="12" name="Picture 11" descr="A group of purple circles&#10;&#10;Description automatically generated">
            <a:extLst>
              <a:ext uri="{FF2B5EF4-FFF2-40B4-BE49-F238E27FC236}">
                <a16:creationId xmlns:a16="http://schemas.microsoft.com/office/drawing/2014/main" id="{A4D0FBFD-9D8C-E732-D921-1BCB1341FD54}"/>
              </a:ext>
            </a:extLst>
          </p:cNvPr>
          <p:cNvPicPr>
            <a:picLocks noChangeAspect="1"/>
          </p:cNvPicPr>
          <p:nvPr/>
        </p:nvPicPr>
        <p:blipFill>
          <a:blip r:embed="rId3"/>
          <a:stretch>
            <a:fillRect/>
          </a:stretch>
        </p:blipFill>
        <p:spPr>
          <a:xfrm>
            <a:off x="734576" y="3273232"/>
            <a:ext cx="2013228" cy="2845925"/>
          </a:xfrm>
          <a:prstGeom prst="rect">
            <a:avLst/>
          </a:prstGeom>
        </p:spPr>
      </p:pic>
      <p:sp>
        <p:nvSpPr>
          <p:cNvPr id="13" name="Content Placeholder 2">
            <a:extLst>
              <a:ext uri="{FF2B5EF4-FFF2-40B4-BE49-F238E27FC236}">
                <a16:creationId xmlns:a16="http://schemas.microsoft.com/office/drawing/2014/main" id="{33EEE89F-FA3B-9610-D636-E8346BA167F2}"/>
              </a:ext>
            </a:extLst>
          </p:cNvPr>
          <p:cNvSpPr txBox="1">
            <a:spLocks/>
          </p:cNvSpPr>
          <p:nvPr/>
        </p:nvSpPr>
        <p:spPr>
          <a:xfrm>
            <a:off x="2833569" y="4356489"/>
            <a:ext cx="2304825" cy="717981"/>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pPr marL="0" indent="0">
              <a:buFont typeface="Wingdings 3" charset="2"/>
              <a:buNone/>
            </a:pPr>
            <a:r>
              <a:rPr lang="en-US" sz="3600"/>
              <a:t>3 lots of 2</a:t>
            </a:r>
          </a:p>
        </p:txBody>
      </p:sp>
      <p:sp>
        <p:nvSpPr>
          <p:cNvPr id="14" name="Content Placeholder 2">
            <a:extLst>
              <a:ext uri="{FF2B5EF4-FFF2-40B4-BE49-F238E27FC236}">
                <a16:creationId xmlns:a16="http://schemas.microsoft.com/office/drawing/2014/main" id="{941C8C96-C62D-840B-8010-45061A678649}"/>
              </a:ext>
            </a:extLst>
          </p:cNvPr>
          <p:cNvSpPr txBox="1">
            <a:spLocks/>
          </p:cNvSpPr>
          <p:nvPr/>
        </p:nvSpPr>
        <p:spPr>
          <a:xfrm>
            <a:off x="8936366" y="4153195"/>
            <a:ext cx="2304825" cy="717981"/>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pPr marL="0" indent="0">
              <a:buFont typeface="Wingdings 3" charset="2"/>
              <a:buNone/>
            </a:pPr>
            <a:r>
              <a:rPr lang="en-US" sz="3600"/>
              <a:t>2 lots of 3</a:t>
            </a:r>
          </a:p>
        </p:txBody>
      </p:sp>
      <p:sp>
        <p:nvSpPr>
          <p:cNvPr id="16" name="TextBox 15">
            <a:extLst>
              <a:ext uri="{FF2B5EF4-FFF2-40B4-BE49-F238E27FC236}">
                <a16:creationId xmlns:a16="http://schemas.microsoft.com/office/drawing/2014/main" id="{8E3754C8-FF16-820E-A34E-F91934A449CB}"/>
              </a:ext>
            </a:extLst>
          </p:cNvPr>
          <p:cNvSpPr txBox="1"/>
          <p:nvPr/>
        </p:nvSpPr>
        <p:spPr>
          <a:xfrm>
            <a:off x="4396263" y="5516240"/>
            <a:ext cx="7062039" cy="1015663"/>
          </a:xfrm>
          <a:prstGeom prst="rect">
            <a:avLst/>
          </a:prstGeom>
          <a:noFill/>
        </p:spPr>
        <p:txBody>
          <a:bodyPr wrap="square">
            <a:spAutoFit/>
          </a:bodyPr>
          <a:lstStyle/>
          <a:p>
            <a:pPr marL="114300" indent="0" algn="ctr">
              <a:buNone/>
            </a:pPr>
            <a:r>
              <a:rPr lang="en-US" sz="2000">
                <a:cs typeface="Arial" panose="020B0604020202020204" pitchFamily="34" charset="0"/>
              </a:rPr>
              <a:t>Children need to understand that multiplication can be completed in any order to produce the same answer. Sometimes this link needs to be made explicit. </a:t>
            </a:r>
            <a:endParaRPr lang="en-GB" sz="2000">
              <a:cs typeface="Arial" panose="020B0604020202020204" pitchFamily="34" charset="0"/>
            </a:endParaRPr>
          </a:p>
        </p:txBody>
      </p:sp>
      <p:sp>
        <p:nvSpPr>
          <p:cNvPr id="3" name="Oval 2">
            <a:extLst>
              <a:ext uri="{FF2B5EF4-FFF2-40B4-BE49-F238E27FC236}">
                <a16:creationId xmlns:a16="http://schemas.microsoft.com/office/drawing/2014/main" id="{FB78C420-11E9-EE3C-8693-1BE58D3CA571}"/>
              </a:ext>
            </a:extLst>
          </p:cNvPr>
          <p:cNvSpPr/>
          <p:nvPr/>
        </p:nvSpPr>
        <p:spPr>
          <a:xfrm>
            <a:off x="104172" y="185195"/>
            <a:ext cx="335666" cy="312516"/>
          </a:xfrm>
          <a:prstGeom prst="ellipse">
            <a:avLst/>
          </a:prstGeom>
          <a:solidFill>
            <a:schemeClr val="accent1">
              <a:lumMod val="20000"/>
              <a:lumOff val="8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529208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BC1C9E-132F-EEE7-5849-34877C3ADF4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99036A-2F2A-C5F6-993C-F49F4CCC747F}"/>
              </a:ext>
            </a:extLst>
          </p:cNvPr>
          <p:cNvSpPr>
            <a:spLocks noGrp="1"/>
          </p:cNvSpPr>
          <p:nvPr>
            <p:ph type="title"/>
          </p:nvPr>
        </p:nvSpPr>
        <p:spPr>
          <a:xfrm>
            <a:off x="1715293" y="985243"/>
            <a:ext cx="8761413" cy="706964"/>
          </a:xfrm>
        </p:spPr>
        <p:txBody>
          <a:bodyPr/>
          <a:lstStyle/>
          <a:p>
            <a:pPr algn="ctr"/>
            <a:r>
              <a:rPr lang="en-US"/>
              <a:t>Multiplication is the inverse of division</a:t>
            </a:r>
          </a:p>
        </p:txBody>
      </p:sp>
      <p:sp>
        <p:nvSpPr>
          <p:cNvPr id="4" name="Content Placeholder 2">
            <a:extLst>
              <a:ext uri="{FF2B5EF4-FFF2-40B4-BE49-F238E27FC236}">
                <a16:creationId xmlns:a16="http://schemas.microsoft.com/office/drawing/2014/main" id="{5123AC98-C2D7-431A-AFA2-3A403182D038}"/>
              </a:ext>
            </a:extLst>
          </p:cNvPr>
          <p:cNvSpPr txBox="1">
            <a:spLocks/>
          </p:cNvSpPr>
          <p:nvPr/>
        </p:nvSpPr>
        <p:spPr>
          <a:xfrm>
            <a:off x="652042" y="2628578"/>
            <a:ext cx="4551365" cy="2454637"/>
          </a:xfrm>
          <a:prstGeom prst="rect">
            <a:avLst/>
          </a:prstGeom>
        </p:spPr>
        <p:txBody>
          <a:bodyPr vert="horz" lIns="91440" tIns="45720" rIns="91440" bIns="45720" rtlCol="0">
            <a:normAutofit fontScale="850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pPr marL="0" indent="0">
              <a:buFont typeface="Wingdings 3" charset="2"/>
              <a:buNone/>
            </a:pPr>
            <a:r>
              <a:rPr lang="en-US" sz="4400"/>
              <a:t>If I know</a:t>
            </a:r>
          </a:p>
          <a:p>
            <a:pPr marL="0" indent="0">
              <a:buFont typeface="Wingdings 3" charset="2"/>
              <a:buNone/>
            </a:pPr>
            <a:r>
              <a:rPr lang="en-US" sz="4400"/>
              <a:t>3 x 2 = 6</a:t>
            </a:r>
          </a:p>
          <a:p>
            <a:pPr marL="0" indent="0">
              <a:buFont typeface="Wingdings 3" charset="2"/>
              <a:buNone/>
            </a:pPr>
            <a:r>
              <a:rPr lang="en-US" sz="4400"/>
              <a:t>2 x 3 = 6</a:t>
            </a:r>
          </a:p>
          <a:p>
            <a:pPr marL="0" indent="0">
              <a:buFont typeface="Wingdings 3" charset="2"/>
              <a:buNone/>
            </a:pPr>
            <a:r>
              <a:rPr lang="en-US" sz="4400"/>
              <a:t>Then I know… </a:t>
            </a:r>
          </a:p>
        </p:txBody>
      </p:sp>
      <p:sp>
        <p:nvSpPr>
          <p:cNvPr id="6" name="Content Placeholder 2">
            <a:extLst>
              <a:ext uri="{FF2B5EF4-FFF2-40B4-BE49-F238E27FC236}">
                <a16:creationId xmlns:a16="http://schemas.microsoft.com/office/drawing/2014/main" id="{7A75650F-0BD3-4F07-9739-68554DD465D8}"/>
              </a:ext>
            </a:extLst>
          </p:cNvPr>
          <p:cNvSpPr txBox="1">
            <a:spLocks/>
          </p:cNvSpPr>
          <p:nvPr/>
        </p:nvSpPr>
        <p:spPr>
          <a:xfrm>
            <a:off x="7349254" y="2969743"/>
            <a:ext cx="2709772" cy="706964"/>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pPr marL="0" indent="0">
              <a:buFont typeface="Wingdings 3" charset="2"/>
              <a:buNone/>
            </a:pPr>
            <a:r>
              <a:rPr lang="en-US" sz="4400"/>
              <a:t>6 ÷ 3 = 2</a:t>
            </a:r>
          </a:p>
        </p:txBody>
      </p:sp>
      <p:sp>
        <p:nvSpPr>
          <p:cNvPr id="8" name="Content Placeholder 2">
            <a:extLst>
              <a:ext uri="{FF2B5EF4-FFF2-40B4-BE49-F238E27FC236}">
                <a16:creationId xmlns:a16="http://schemas.microsoft.com/office/drawing/2014/main" id="{6CEDA7B7-915D-A121-7730-ADA99BF11CE4}"/>
              </a:ext>
            </a:extLst>
          </p:cNvPr>
          <p:cNvSpPr txBox="1">
            <a:spLocks/>
          </p:cNvSpPr>
          <p:nvPr/>
        </p:nvSpPr>
        <p:spPr>
          <a:xfrm>
            <a:off x="7349254" y="3855896"/>
            <a:ext cx="2567113" cy="88337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pPr marL="0" indent="0">
              <a:buFont typeface="Wingdings 3" charset="2"/>
              <a:buNone/>
            </a:pPr>
            <a:r>
              <a:rPr lang="en-US" sz="4400"/>
              <a:t>6 ÷ 2 = 3</a:t>
            </a:r>
          </a:p>
        </p:txBody>
      </p:sp>
      <p:sp>
        <p:nvSpPr>
          <p:cNvPr id="9" name="TextBox 8">
            <a:extLst>
              <a:ext uri="{FF2B5EF4-FFF2-40B4-BE49-F238E27FC236}">
                <a16:creationId xmlns:a16="http://schemas.microsoft.com/office/drawing/2014/main" id="{B8AC39B0-E358-238C-2B0A-8D777DC793B0}"/>
              </a:ext>
            </a:extLst>
          </p:cNvPr>
          <p:cNvSpPr txBox="1"/>
          <p:nvPr/>
        </p:nvSpPr>
        <p:spPr>
          <a:xfrm>
            <a:off x="4507099" y="5262404"/>
            <a:ext cx="7062039" cy="1015663"/>
          </a:xfrm>
          <a:prstGeom prst="rect">
            <a:avLst/>
          </a:prstGeom>
          <a:noFill/>
        </p:spPr>
        <p:txBody>
          <a:bodyPr wrap="square">
            <a:spAutoFit/>
          </a:bodyPr>
          <a:lstStyle/>
          <a:p>
            <a:pPr marL="114300" indent="0" algn="ctr">
              <a:buNone/>
            </a:pPr>
            <a:r>
              <a:rPr lang="en-US" sz="2000">
                <a:cs typeface="Arial" panose="020B0604020202020204" pitchFamily="34" charset="0"/>
              </a:rPr>
              <a:t>These links will be highlighted throughout the </a:t>
            </a:r>
            <a:r>
              <a:rPr lang="en-GB" sz="2000">
                <a:cs typeface="Arial" panose="020B0604020202020204" pitchFamily="34" charset="0"/>
              </a:rPr>
              <a:t>programme</a:t>
            </a:r>
            <a:r>
              <a:rPr lang="en-US" sz="2000">
                <a:cs typeface="Arial" panose="020B0604020202020204" pitchFamily="34" charset="0"/>
              </a:rPr>
              <a:t> and children will be expected to use their multiplication facts to answer division facts.</a:t>
            </a:r>
            <a:endParaRPr lang="en-GB" sz="2000">
              <a:cs typeface="Arial" panose="020B0604020202020204" pitchFamily="34" charset="0"/>
            </a:endParaRPr>
          </a:p>
        </p:txBody>
      </p:sp>
      <p:sp>
        <p:nvSpPr>
          <p:cNvPr id="3" name="Oval 2">
            <a:extLst>
              <a:ext uri="{FF2B5EF4-FFF2-40B4-BE49-F238E27FC236}">
                <a16:creationId xmlns:a16="http://schemas.microsoft.com/office/drawing/2014/main" id="{493516B5-48BA-3B2A-3292-74478AE2079D}"/>
              </a:ext>
            </a:extLst>
          </p:cNvPr>
          <p:cNvSpPr/>
          <p:nvPr/>
        </p:nvSpPr>
        <p:spPr>
          <a:xfrm>
            <a:off x="104172" y="185195"/>
            <a:ext cx="335666" cy="312516"/>
          </a:xfrm>
          <a:prstGeom prst="ellipse">
            <a:avLst/>
          </a:prstGeom>
          <a:solidFill>
            <a:schemeClr val="accent1">
              <a:lumMod val="20000"/>
              <a:lumOff val="8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93498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EA6E39-6615-0B57-2577-2631770148B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808602-27CE-49A0-6C77-EEAB16BB3983}"/>
              </a:ext>
            </a:extLst>
          </p:cNvPr>
          <p:cNvSpPr>
            <a:spLocks noGrp="1"/>
          </p:cNvSpPr>
          <p:nvPr>
            <p:ph type="title"/>
          </p:nvPr>
        </p:nvSpPr>
        <p:spPr>
          <a:xfrm>
            <a:off x="773183" y="775284"/>
            <a:ext cx="4727071" cy="706964"/>
          </a:xfrm>
        </p:spPr>
        <p:txBody>
          <a:bodyPr/>
          <a:lstStyle/>
          <a:p>
            <a:pPr algn="ctr"/>
            <a:r>
              <a:rPr lang="en-US"/>
              <a:t>Using Known Facts</a:t>
            </a:r>
          </a:p>
        </p:txBody>
      </p:sp>
      <p:sp>
        <p:nvSpPr>
          <p:cNvPr id="4" name="Content Placeholder 2">
            <a:extLst>
              <a:ext uri="{FF2B5EF4-FFF2-40B4-BE49-F238E27FC236}">
                <a16:creationId xmlns:a16="http://schemas.microsoft.com/office/drawing/2014/main" id="{3DCA1E74-3874-7E8E-A239-C36322145561}"/>
              </a:ext>
            </a:extLst>
          </p:cNvPr>
          <p:cNvSpPr txBox="1">
            <a:spLocks/>
          </p:cNvSpPr>
          <p:nvPr/>
        </p:nvSpPr>
        <p:spPr>
          <a:xfrm>
            <a:off x="6096000" y="2780978"/>
            <a:ext cx="5675668" cy="3813787"/>
          </a:xfrm>
          <a:prstGeom prst="rect">
            <a:avLst/>
          </a:prstGeom>
        </p:spPr>
        <p:txBody>
          <a:bodyPr vert="horz" lIns="91440" tIns="45720" rIns="91440" bIns="45720" rtlCol="0">
            <a:normAutofit fontScale="700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pPr marL="114300" indent="0" algn="ctr">
              <a:buNone/>
            </a:pPr>
            <a:r>
              <a:rPr lang="en-US" sz="4000">
                <a:cs typeface="Arial" panose="020B0604020202020204" pitchFamily="34" charset="0"/>
              </a:rPr>
              <a:t>4 x 6 = ?</a:t>
            </a:r>
          </a:p>
          <a:p>
            <a:pPr marL="114300" indent="0" algn="ctr">
              <a:buNone/>
            </a:pPr>
            <a:r>
              <a:rPr lang="en-US" sz="4000">
                <a:cs typeface="Arial" panose="020B0604020202020204" pitchFamily="34" charset="0"/>
              </a:rPr>
              <a:t>I know 4 x 5 = 20</a:t>
            </a:r>
          </a:p>
          <a:p>
            <a:pPr marL="114300" indent="0" algn="ctr">
              <a:buNone/>
            </a:pPr>
            <a:r>
              <a:rPr lang="en-US" sz="4000">
                <a:cs typeface="Arial" panose="020B0604020202020204" pitchFamily="34" charset="0"/>
              </a:rPr>
              <a:t>Therefore, 20 + 4 = 24</a:t>
            </a:r>
          </a:p>
          <a:p>
            <a:pPr marL="114300" indent="0" algn="ctr">
              <a:buNone/>
            </a:pPr>
            <a:endParaRPr lang="en-US" sz="4000">
              <a:cs typeface="Arial" panose="020B0604020202020204" pitchFamily="34" charset="0"/>
            </a:endParaRPr>
          </a:p>
          <a:p>
            <a:pPr marL="114300" indent="0" algn="ctr">
              <a:buNone/>
            </a:pPr>
            <a:r>
              <a:rPr lang="en-US" sz="4000">
                <a:cs typeface="Arial" panose="020B0604020202020204" pitchFamily="34" charset="0"/>
              </a:rPr>
              <a:t>By using known facts from ‘easier’ times tables, children should be able to find answers with increasing speed. </a:t>
            </a:r>
          </a:p>
        </p:txBody>
      </p:sp>
      <p:grpSp>
        <p:nvGrpSpPr>
          <p:cNvPr id="33" name="Group 32">
            <a:extLst>
              <a:ext uri="{FF2B5EF4-FFF2-40B4-BE49-F238E27FC236}">
                <a16:creationId xmlns:a16="http://schemas.microsoft.com/office/drawing/2014/main" id="{BAA5D716-D0C7-FDCD-6055-45D254B72C48}"/>
              </a:ext>
            </a:extLst>
          </p:cNvPr>
          <p:cNvGrpSpPr/>
          <p:nvPr/>
        </p:nvGrpSpPr>
        <p:grpSpPr>
          <a:xfrm>
            <a:off x="642225" y="3181646"/>
            <a:ext cx="5453775" cy="2304754"/>
            <a:chOff x="2198555" y="2571750"/>
            <a:chExt cx="4562168" cy="1847231"/>
          </a:xfrm>
        </p:grpSpPr>
        <p:pic>
          <p:nvPicPr>
            <p:cNvPr id="34" name="Picture 6">
              <a:extLst>
                <a:ext uri="{FF2B5EF4-FFF2-40B4-BE49-F238E27FC236}">
                  <a16:creationId xmlns:a16="http://schemas.microsoft.com/office/drawing/2014/main" id="{433E24C8-1984-24EC-4ED6-E18C90C105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8555" y="2571750"/>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6">
              <a:extLst>
                <a:ext uri="{FF2B5EF4-FFF2-40B4-BE49-F238E27FC236}">
                  <a16:creationId xmlns:a16="http://schemas.microsoft.com/office/drawing/2014/main" id="{69228D8F-DC50-B263-8581-1DC27AABB8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8424" y="2571752"/>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35">
              <a:extLst>
                <a:ext uri="{FF2B5EF4-FFF2-40B4-BE49-F238E27FC236}">
                  <a16:creationId xmlns:a16="http://schemas.microsoft.com/office/drawing/2014/main" id="{A10010DC-C217-A4D9-3BD5-C6472AB73C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8293" y="2571751"/>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6">
              <a:extLst>
                <a:ext uri="{FF2B5EF4-FFF2-40B4-BE49-F238E27FC236}">
                  <a16:creationId xmlns:a16="http://schemas.microsoft.com/office/drawing/2014/main" id="{BA8CC433-BBBA-41F5-866F-AC13DD0729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8162" y="2571750"/>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6">
              <a:extLst>
                <a:ext uri="{FF2B5EF4-FFF2-40B4-BE49-F238E27FC236}">
                  <a16:creationId xmlns:a16="http://schemas.microsoft.com/office/drawing/2014/main" id="{59D3DC17-992D-0AE2-C448-4C85DC8A2C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8555" y="2941197"/>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6">
              <a:extLst>
                <a:ext uri="{FF2B5EF4-FFF2-40B4-BE49-F238E27FC236}">
                  <a16:creationId xmlns:a16="http://schemas.microsoft.com/office/drawing/2014/main" id="{D455E437-366C-4ABF-B62D-3F6B11A4BA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8424" y="2941199"/>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39">
              <a:extLst>
                <a:ext uri="{FF2B5EF4-FFF2-40B4-BE49-F238E27FC236}">
                  <a16:creationId xmlns:a16="http://schemas.microsoft.com/office/drawing/2014/main" id="{B0D88D1B-5C90-748E-3748-0B17FEBD86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8293" y="2941198"/>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40">
              <a:extLst>
                <a:ext uri="{FF2B5EF4-FFF2-40B4-BE49-F238E27FC236}">
                  <a16:creationId xmlns:a16="http://schemas.microsoft.com/office/drawing/2014/main" id="{9A69A32D-BB33-1CAD-ED4A-358B5584F2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8162" y="2941197"/>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6">
              <a:extLst>
                <a:ext uri="{FF2B5EF4-FFF2-40B4-BE49-F238E27FC236}">
                  <a16:creationId xmlns:a16="http://schemas.microsoft.com/office/drawing/2014/main" id="{4DD1F429-B83B-59F8-0E7B-C3F84DED64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8555" y="3310644"/>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6">
              <a:extLst>
                <a:ext uri="{FF2B5EF4-FFF2-40B4-BE49-F238E27FC236}">
                  <a16:creationId xmlns:a16="http://schemas.microsoft.com/office/drawing/2014/main" id="{DEFB5636-F2FC-338F-F983-61F06BAE88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8424" y="3310646"/>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43">
              <a:extLst>
                <a:ext uri="{FF2B5EF4-FFF2-40B4-BE49-F238E27FC236}">
                  <a16:creationId xmlns:a16="http://schemas.microsoft.com/office/drawing/2014/main" id="{84A3A23C-E1B2-84F7-6AA3-EA53A20301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8293" y="3310645"/>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44">
              <a:extLst>
                <a:ext uri="{FF2B5EF4-FFF2-40B4-BE49-F238E27FC236}">
                  <a16:creationId xmlns:a16="http://schemas.microsoft.com/office/drawing/2014/main" id="{E751C6A4-4D57-5E67-54D2-E6A1E95B5A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8162" y="3310644"/>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6">
              <a:extLst>
                <a:ext uri="{FF2B5EF4-FFF2-40B4-BE49-F238E27FC236}">
                  <a16:creationId xmlns:a16="http://schemas.microsoft.com/office/drawing/2014/main" id="{8742B36E-15F3-DBAE-1931-95A02B3389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8555" y="3680089"/>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6">
              <a:extLst>
                <a:ext uri="{FF2B5EF4-FFF2-40B4-BE49-F238E27FC236}">
                  <a16:creationId xmlns:a16="http://schemas.microsoft.com/office/drawing/2014/main" id="{A764A6C3-785D-8DEE-2073-1AFB88C706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8424" y="3680091"/>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48" name="Picture 47">
              <a:extLst>
                <a:ext uri="{FF2B5EF4-FFF2-40B4-BE49-F238E27FC236}">
                  <a16:creationId xmlns:a16="http://schemas.microsoft.com/office/drawing/2014/main" id="{C675DC81-DE95-1C7D-A5DB-5C02F0F437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8293" y="3680090"/>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48">
              <a:extLst>
                <a:ext uri="{FF2B5EF4-FFF2-40B4-BE49-F238E27FC236}">
                  <a16:creationId xmlns:a16="http://schemas.microsoft.com/office/drawing/2014/main" id="{BE1362EC-4BF3-1725-396F-A66FE2451B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8162" y="3680089"/>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6">
              <a:extLst>
                <a:ext uri="{FF2B5EF4-FFF2-40B4-BE49-F238E27FC236}">
                  <a16:creationId xmlns:a16="http://schemas.microsoft.com/office/drawing/2014/main" id="{BC7C45DA-BA65-E812-D56E-FF2AF4F3C5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8555" y="4049532"/>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6">
              <a:extLst>
                <a:ext uri="{FF2B5EF4-FFF2-40B4-BE49-F238E27FC236}">
                  <a16:creationId xmlns:a16="http://schemas.microsoft.com/office/drawing/2014/main" id="{886A3E05-5786-EBBE-238F-AA67A00180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8424" y="4049534"/>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51">
              <a:extLst>
                <a:ext uri="{FF2B5EF4-FFF2-40B4-BE49-F238E27FC236}">
                  <a16:creationId xmlns:a16="http://schemas.microsoft.com/office/drawing/2014/main" id="{7861976B-40EA-D4A4-6505-DCC827D3C68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8293" y="4049533"/>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52">
              <a:extLst>
                <a:ext uri="{FF2B5EF4-FFF2-40B4-BE49-F238E27FC236}">
                  <a16:creationId xmlns:a16="http://schemas.microsoft.com/office/drawing/2014/main" id="{00404796-FEEC-92F2-F374-A1E5348EEE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8162" y="4049532"/>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54" name="Picture 6">
              <a:extLst>
                <a:ext uri="{FF2B5EF4-FFF2-40B4-BE49-F238E27FC236}">
                  <a16:creationId xmlns:a16="http://schemas.microsoft.com/office/drawing/2014/main" id="{36124454-8789-2CFE-9CBF-740A3B6B3A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31669" y="3304874"/>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55" name="Picture 6">
              <a:extLst>
                <a:ext uri="{FF2B5EF4-FFF2-40B4-BE49-F238E27FC236}">
                  <a16:creationId xmlns:a16="http://schemas.microsoft.com/office/drawing/2014/main" id="{32581668-8D4F-E64B-E155-9270F6E793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1538" y="3304876"/>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56" name="Picture 55">
              <a:extLst>
                <a:ext uri="{FF2B5EF4-FFF2-40B4-BE49-F238E27FC236}">
                  <a16:creationId xmlns:a16="http://schemas.microsoft.com/office/drawing/2014/main" id="{93801473-5947-8129-208C-AB0DA02573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1407" y="3304875"/>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57" name="Picture 56">
              <a:extLst>
                <a:ext uri="{FF2B5EF4-FFF2-40B4-BE49-F238E27FC236}">
                  <a16:creationId xmlns:a16="http://schemas.microsoft.com/office/drawing/2014/main" id="{20D9A472-5FE1-FDBF-29B5-878259383E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1276" y="3304874"/>
              <a:ext cx="369447" cy="369447"/>
            </a:xfrm>
            <a:prstGeom prst="rect">
              <a:avLst/>
            </a:prstGeom>
            <a:noFill/>
            <a:extLst>
              <a:ext uri="{909E8E84-426E-40DD-AFC4-6F175D3DCCD1}">
                <a14:hiddenFill xmlns:a14="http://schemas.microsoft.com/office/drawing/2010/main">
                  <a:solidFill>
                    <a:srgbClr val="FFFFFF"/>
                  </a:solidFill>
                </a14:hiddenFill>
              </a:ext>
            </a:extLst>
          </p:spPr>
        </p:pic>
        <p:sp>
          <p:nvSpPr>
            <p:cNvPr id="58" name="TextBox 57">
              <a:extLst>
                <a:ext uri="{FF2B5EF4-FFF2-40B4-BE49-F238E27FC236}">
                  <a16:creationId xmlns:a16="http://schemas.microsoft.com/office/drawing/2014/main" id="{7EE9DB7F-4B3C-A3D8-8B2E-0D6C84DCEF6F}"/>
                </a:ext>
              </a:extLst>
            </p:cNvPr>
            <p:cNvSpPr txBox="1"/>
            <p:nvPr/>
          </p:nvSpPr>
          <p:spPr>
            <a:xfrm>
              <a:off x="4340173" y="3372312"/>
              <a:ext cx="282000" cy="307777"/>
            </a:xfrm>
            <a:prstGeom prst="rect">
              <a:avLst/>
            </a:prstGeom>
            <a:noFill/>
          </p:spPr>
          <p:txBody>
            <a:bodyPr wrap="square">
              <a:spAutoFit/>
            </a:bodyPr>
            <a:lstStyle/>
            <a:p>
              <a:r>
                <a:rPr lang="en-US"/>
                <a:t>+</a:t>
              </a:r>
              <a:endParaRPr lang="en-GB"/>
            </a:p>
          </p:txBody>
        </p:sp>
      </p:grpSp>
      <p:sp>
        <p:nvSpPr>
          <p:cNvPr id="3" name="Oval 2">
            <a:extLst>
              <a:ext uri="{FF2B5EF4-FFF2-40B4-BE49-F238E27FC236}">
                <a16:creationId xmlns:a16="http://schemas.microsoft.com/office/drawing/2014/main" id="{622735C4-4491-4FAB-20C8-FCA8466E6F4F}"/>
              </a:ext>
            </a:extLst>
          </p:cNvPr>
          <p:cNvSpPr/>
          <p:nvPr/>
        </p:nvSpPr>
        <p:spPr>
          <a:xfrm>
            <a:off x="104172" y="185195"/>
            <a:ext cx="335666" cy="312516"/>
          </a:xfrm>
          <a:prstGeom prst="ellipse">
            <a:avLst/>
          </a:prstGeom>
          <a:solidFill>
            <a:schemeClr val="accent1">
              <a:lumMod val="20000"/>
              <a:lumOff val="8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946235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30EE4-1C17-6010-74AF-10C47DD81D7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A97BF8D-DFB8-C60E-F636-A69679C6C311}"/>
              </a:ext>
            </a:extLst>
          </p:cNvPr>
          <p:cNvSpPr>
            <a:spLocks noGrp="1"/>
          </p:cNvSpPr>
          <p:nvPr>
            <p:ph type="title"/>
          </p:nvPr>
        </p:nvSpPr>
        <p:spPr>
          <a:xfrm>
            <a:off x="642225" y="913690"/>
            <a:ext cx="7207035" cy="596316"/>
          </a:xfrm>
        </p:spPr>
        <p:txBody>
          <a:bodyPr/>
          <a:lstStyle/>
          <a:p>
            <a:pPr algn="ctr"/>
            <a:r>
              <a:rPr lang="en-US"/>
              <a:t>How can you help at home?</a:t>
            </a:r>
          </a:p>
        </p:txBody>
      </p:sp>
      <p:sp>
        <p:nvSpPr>
          <p:cNvPr id="3" name="Content Placeholder 2">
            <a:extLst>
              <a:ext uri="{FF2B5EF4-FFF2-40B4-BE49-F238E27FC236}">
                <a16:creationId xmlns:a16="http://schemas.microsoft.com/office/drawing/2014/main" id="{B9A12114-F87F-49C4-A5E8-6B39B4815D15}"/>
              </a:ext>
            </a:extLst>
          </p:cNvPr>
          <p:cNvSpPr>
            <a:spLocks noGrp="1"/>
          </p:cNvSpPr>
          <p:nvPr>
            <p:ph idx="1"/>
          </p:nvPr>
        </p:nvSpPr>
        <p:spPr>
          <a:xfrm>
            <a:off x="512031" y="2822737"/>
            <a:ext cx="10834841" cy="3508789"/>
          </a:xfrm>
        </p:spPr>
        <p:txBody>
          <a:bodyPr anchor="ctr">
            <a:normAutofit fontScale="92500" lnSpcReduction="20000"/>
          </a:bodyPr>
          <a:lstStyle/>
          <a:p>
            <a:r>
              <a:rPr lang="en-GB" sz="3000">
                <a:solidFill>
                  <a:schemeClr val="tx1"/>
                </a:solidFill>
                <a:cs typeface="Arial" panose="020B0604020202020204" pitchFamily="34" charset="0"/>
              </a:rPr>
              <a:t>Children to be regularly practising on TTRs and engaging any competitions set by class teachers.</a:t>
            </a:r>
          </a:p>
          <a:p>
            <a:r>
              <a:rPr lang="en-GB" sz="3000">
                <a:solidFill>
                  <a:schemeClr val="tx1"/>
                </a:solidFill>
                <a:cs typeface="Arial" panose="020B0604020202020204" pitchFamily="34" charset="0"/>
              </a:rPr>
              <a:t>Times table facts of the week (on the fridge)</a:t>
            </a:r>
          </a:p>
          <a:p>
            <a:r>
              <a:rPr lang="en-GB" sz="3000">
                <a:solidFill>
                  <a:schemeClr val="tx1"/>
                </a:solidFill>
                <a:cs typeface="Arial" panose="020B0604020202020204" pitchFamily="34" charset="0"/>
              </a:rPr>
              <a:t>Chanting times tables at any spare chance (walks/drive etc)</a:t>
            </a:r>
          </a:p>
          <a:p>
            <a:r>
              <a:rPr lang="en-GB" sz="3000">
                <a:solidFill>
                  <a:schemeClr val="tx1"/>
                </a:solidFill>
                <a:cs typeface="Arial" panose="020B0604020202020204" pitchFamily="34" charset="0"/>
              </a:rPr>
              <a:t>Quick fire recall of facts and inverse division facts.</a:t>
            </a:r>
          </a:p>
          <a:p>
            <a:r>
              <a:rPr lang="en-GB" sz="3000">
                <a:solidFill>
                  <a:schemeClr val="tx1"/>
                </a:solidFill>
                <a:cs typeface="Arial" panose="020B0604020202020204" pitchFamily="34" charset="0"/>
              </a:rPr>
              <a:t>Practising the test using </a:t>
            </a:r>
            <a:r>
              <a:rPr lang="en-GB" sz="3000">
                <a:solidFill>
                  <a:srgbClr val="0070C0"/>
                </a:solidFill>
                <a:cs typeface="Arial" panose="020B0604020202020204" pitchFamily="34" charset="0"/>
              </a:rPr>
              <a:t>TimesTables.co.uk</a:t>
            </a:r>
          </a:p>
          <a:p>
            <a:r>
              <a:rPr lang="en-GB" sz="3000">
                <a:solidFill>
                  <a:schemeClr val="tx1"/>
                </a:solidFill>
                <a:cs typeface="Arial" panose="020B0604020202020204" pitchFamily="34" charset="0"/>
              </a:rPr>
              <a:t>Repeating facts – my turn your turn – different voices etc.</a:t>
            </a:r>
          </a:p>
          <a:p>
            <a:endParaRPr lang="en-US"/>
          </a:p>
        </p:txBody>
      </p:sp>
      <p:sp>
        <p:nvSpPr>
          <p:cNvPr id="4" name="Oval 3">
            <a:extLst>
              <a:ext uri="{FF2B5EF4-FFF2-40B4-BE49-F238E27FC236}">
                <a16:creationId xmlns:a16="http://schemas.microsoft.com/office/drawing/2014/main" id="{5771E756-FF6D-E7E7-0FF1-0D923C2BF7E4}"/>
              </a:ext>
            </a:extLst>
          </p:cNvPr>
          <p:cNvSpPr/>
          <p:nvPr/>
        </p:nvSpPr>
        <p:spPr>
          <a:xfrm>
            <a:off x="104172" y="185195"/>
            <a:ext cx="335666" cy="312516"/>
          </a:xfrm>
          <a:prstGeom prst="ellipse">
            <a:avLst/>
          </a:prstGeom>
          <a:solidFill>
            <a:srgbClr val="00B0F0"/>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4266469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5F9B1335ED25E4C847A084F9C3E348D" ma:contentTypeVersion="18" ma:contentTypeDescription="Create a new document." ma:contentTypeScope="" ma:versionID="4f047a328820ccabaeb63ada978e405a">
  <xsd:schema xmlns:xsd="http://www.w3.org/2001/XMLSchema" xmlns:xs="http://www.w3.org/2001/XMLSchema" xmlns:p="http://schemas.microsoft.com/office/2006/metadata/properties" xmlns:ns2="ba7a2fc4-f97a-466f-aca8-12f03ccc6b98" xmlns:ns3="7b018478-3902-4892-917b-3bd8213c7091" targetNamespace="http://schemas.microsoft.com/office/2006/metadata/properties" ma:root="true" ma:fieldsID="2d9fd97897d5859a47de285e350212f1" ns2:_="" ns3:_="">
    <xsd:import namespace="ba7a2fc4-f97a-466f-aca8-12f03ccc6b98"/>
    <xsd:import namespace="7b018478-3902-4892-917b-3bd8213c7091"/>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GenerationTime" minOccurs="0"/>
                <xsd:element ref="ns3:MediaServiceEventHashCode" minOccurs="0"/>
                <xsd:element ref="ns3:MediaServiceLocation" minOccurs="0"/>
                <xsd:element ref="ns3:MediaServiceOCR"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a7a2fc4-f97a-466f-aca8-12f03ccc6b98"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a3627e3e-95a2-40dd-b39b-cc859bd53a52}" ma:internalName="TaxCatchAll" ma:showField="CatchAllData" ma:web="ba7a2fc4-f97a-466f-aca8-12f03ccc6b98">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7b018478-3902-4892-917b-3bd8213c7091"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407d03fb-8ed5-4da1-948e-dd2af99640a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4A7D063-17AB-4A95-926A-DD895DC89684}">
  <ds:schemaRefs>
    <ds:schemaRef ds:uri="7b018478-3902-4892-917b-3bd8213c7091"/>
    <ds:schemaRef ds:uri="ba7a2fc4-f97a-466f-aca8-12f03ccc6b9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C30AB79-B74F-4371-AB30-4C5ADB7A78D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 Boardroom</Template>
  <Application>Microsoft Office PowerPoint</Application>
  <PresentationFormat>Widescreen</PresentationFormat>
  <Slides>21</Slides>
  <Notes>1</Notes>
  <HiddenSlides>0</HiddenSlide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Ion Boardroom</vt:lpstr>
      <vt:lpstr>Number Sense Workshop</vt:lpstr>
      <vt:lpstr>What are we going to cover?</vt:lpstr>
      <vt:lpstr>What is Number Sense?</vt:lpstr>
      <vt:lpstr>Year 3 Coverage</vt:lpstr>
      <vt:lpstr>Year 3 Coverage</vt:lpstr>
      <vt:lpstr>Year 4 Coverage</vt:lpstr>
      <vt:lpstr>Daily Times Table Fluency Sessions</vt:lpstr>
      <vt:lpstr>Daily Times Table Fluency Sessions</vt:lpstr>
      <vt:lpstr>Multiplication Table Check (MTC)</vt:lpstr>
      <vt:lpstr>Multiplication Table Check (MTC)</vt:lpstr>
      <vt:lpstr>Multiplication Table Check (MTC)</vt:lpstr>
      <vt:lpstr>Multiplication Table Check (MTC)</vt:lpstr>
      <vt:lpstr>Multiplication Table Check (MTC)</vt:lpstr>
      <vt:lpstr>Multiplication Table Check (MTC)</vt:lpstr>
      <vt:lpstr>Ways to support times table knowledge</vt:lpstr>
      <vt:lpstr>Counting and looking for patterns</vt:lpstr>
      <vt:lpstr>Repeated Addition</vt:lpstr>
      <vt:lpstr>Multiplication is Commutative</vt:lpstr>
      <vt:lpstr>Multiplication is the inverse of division</vt:lpstr>
      <vt:lpstr>Using Known Facts</vt:lpstr>
      <vt:lpstr>How can you help at home?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Elizabeth Penrose</dc:creator>
  <cp:revision>1</cp:revision>
  <dcterms:created xsi:type="dcterms:W3CDTF">2024-09-16T11:55:18Z</dcterms:created>
  <dcterms:modified xsi:type="dcterms:W3CDTF">2024-09-24T13:11:59Z</dcterms:modified>
</cp:coreProperties>
</file>