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media/image34.jpg" ContentType="image/jp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1"/>
  </p:sldMasterIdLst>
  <p:notesMasterIdLst>
    <p:notesMasterId r:id="rId21"/>
  </p:notesMasterIdLst>
  <p:sldIdLst>
    <p:sldId id="257" r:id="rId2"/>
    <p:sldId id="259" r:id="rId3"/>
    <p:sldId id="260" r:id="rId4"/>
    <p:sldId id="285" r:id="rId5"/>
    <p:sldId id="266" r:id="rId6"/>
    <p:sldId id="434" r:id="rId7"/>
    <p:sldId id="263" r:id="rId8"/>
    <p:sldId id="429" r:id="rId9"/>
    <p:sldId id="431" r:id="rId10"/>
    <p:sldId id="276" r:id="rId11"/>
    <p:sldId id="430" r:id="rId12"/>
    <p:sldId id="293" r:id="rId13"/>
    <p:sldId id="433" r:id="rId14"/>
    <p:sldId id="283" r:id="rId15"/>
    <p:sldId id="432" r:id="rId16"/>
    <p:sldId id="281" r:id="rId17"/>
    <p:sldId id="312" r:id="rId18"/>
    <p:sldId id="286" r:id="rId19"/>
    <p:sldId id="288" r:id="rId20"/>
  </p:sldIdLst>
  <p:sldSz cx="9144000" cy="6858000" type="screen4x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29"/>
  </p:normalViewPr>
  <p:slideViewPr>
    <p:cSldViewPr>
      <p:cViewPr>
        <p:scale>
          <a:sx n="86" d="100"/>
          <a:sy n="86" d="100"/>
        </p:scale>
        <p:origin x="2400" y="5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70D122-A177-4A1A-B7E3-0F6C4E823A83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B77F6E5-B239-4E22-BA3E-FA5CBD6A8EF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dirty="0"/>
            <a:t>Although only 12% of words in English are  spelt the </a:t>
          </a:r>
          <a:r>
            <a:rPr lang="en-US" sz="2800" dirty="0">
              <a:latin typeface="Topmarks" pitchFamily="2" charset="77"/>
            </a:rPr>
            <a:t>way</a:t>
          </a:r>
          <a:r>
            <a:rPr lang="en-US" sz="2800" dirty="0"/>
            <a:t> they sound.</a:t>
          </a:r>
        </a:p>
      </dgm:t>
    </dgm:pt>
    <dgm:pt modelId="{E2CCBD2A-490B-497D-8C96-E1FE57BCDAC6}" type="parTrans" cxnId="{025A6589-7145-48E6-A194-509E9A49DAAD}">
      <dgm:prSet/>
      <dgm:spPr/>
      <dgm:t>
        <a:bodyPr/>
        <a:lstStyle/>
        <a:p>
          <a:endParaRPr lang="en-US"/>
        </a:p>
      </dgm:t>
    </dgm:pt>
    <dgm:pt modelId="{39C2F3EC-A627-445B-B73E-40871F0AD62B}" type="sibTrans" cxnId="{025A6589-7145-48E6-A194-509E9A49DAAD}">
      <dgm:prSet/>
      <dgm:spPr/>
      <dgm:t>
        <a:bodyPr/>
        <a:lstStyle/>
        <a:p>
          <a:endParaRPr lang="en-US"/>
        </a:p>
      </dgm:t>
    </dgm:pt>
    <dgm:pt modelId="{3A0DB212-37EE-4CF2-A27A-0892CCFF778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dirty="0"/>
            <a:t>85% of spelling in English is predictable!</a:t>
          </a:r>
        </a:p>
      </dgm:t>
    </dgm:pt>
    <dgm:pt modelId="{AFAA5B30-6B83-43FF-B5E0-474E4590DED6}" type="parTrans" cxnId="{DE4E04CD-2C20-4BB7-9ACB-CD80232CAC92}">
      <dgm:prSet/>
      <dgm:spPr/>
      <dgm:t>
        <a:bodyPr/>
        <a:lstStyle/>
        <a:p>
          <a:endParaRPr lang="en-US"/>
        </a:p>
      </dgm:t>
    </dgm:pt>
    <dgm:pt modelId="{9475E8D6-F7C4-4873-82EB-CDF6ABF8C2A2}" type="sibTrans" cxnId="{DE4E04CD-2C20-4BB7-9ACB-CD80232CAC92}">
      <dgm:prSet/>
      <dgm:spPr/>
      <dgm:t>
        <a:bodyPr/>
        <a:lstStyle/>
        <a:p>
          <a:endParaRPr lang="en-US"/>
        </a:p>
      </dgm:t>
    </dgm:pt>
    <dgm:pt modelId="{666CC179-178C-409D-B9E6-5C198C0A8786}" type="pres">
      <dgm:prSet presAssocID="{5070D122-A177-4A1A-B7E3-0F6C4E823A83}" presName="root" presStyleCnt="0">
        <dgm:presLayoutVars>
          <dgm:dir/>
          <dgm:resizeHandles val="exact"/>
        </dgm:presLayoutVars>
      </dgm:prSet>
      <dgm:spPr/>
    </dgm:pt>
    <dgm:pt modelId="{F17EFCF5-A1EC-421C-8054-0A6EEE087266}" type="pres">
      <dgm:prSet presAssocID="{BB77F6E5-B239-4E22-BA3E-FA5CBD6A8EF5}" presName="compNode" presStyleCnt="0"/>
      <dgm:spPr/>
    </dgm:pt>
    <dgm:pt modelId="{3F7A6139-2ACB-433C-B913-29F7A3203B16}" type="pres">
      <dgm:prSet presAssocID="{BB77F6E5-B239-4E22-BA3E-FA5CBD6A8EF5}" presName="bgRect" presStyleLbl="bgShp" presStyleIdx="0" presStyleCnt="2"/>
      <dgm:spPr/>
    </dgm:pt>
    <dgm:pt modelId="{622E30A5-1637-4C71-A813-8C44A25C72BE}" type="pres">
      <dgm:prSet presAssocID="{BB77F6E5-B239-4E22-BA3E-FA5CBD6A8EF5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ranslate"/>
        </a:ext>
      </dgm:extLst>
    </dgm:pt>
    <dgm:pt modelId="{A30DC085-79A8-4354-B6D5-C51E2EABF0A5}" type="pres">
      <dgm:prSet presAssocID="{BB77F6E5-B239-4E22-BA3E-FA5CBD6A8EF5}" presName="spaceRect" presStyleCnt="0"/>
      <dgm:spPr/>
    </dgm:pt>
    <dgm:pt modelId="{9F9A9896-E6B6-4820-ABB9-3E537428E7B0}" type="pres">
      <dgm:prSet presAssocID="{BB77F6E5-B239-4E22-BA3E-FA5CBD6A8EF5}" presName="parTx" presStyleLbl="revTx" presStyleIdx="0" presStyleCnt="2">
        <dgm:presLayoutVars>
          <dgm:chMax val="0"/>
          <dgm:chPref val="0"/>
        </dgm:presLayoutVars>
      </dgm:prSet>
      <dgm:spPr/>
    </dgm:pt>
    <dgm:pt modelId="{E95B47C6-43F2-4565-BE97-1C468B37DCF5}" type="pres">
      <dgm:prSet presAssocID="{39C2F3EC-A627-445B-B73E-40871F0AD62B}" presName="sibTrans" presStyleCnt="0"/>
      <dgm:spPr/>
    </dgm:pt>
    <dgm:pt modelId="{9ECC92A9-A852-4654-80D9-E77A42E7FA8C}" type="pres">
      <dgm:prSet presAssocID="{3A0DB212-37EE-4CF2-A27A-0892CCFF7786}" presName="compNode" presStyleCnt="0"/>
      <dgm:spPr/>
    </dgm:pt>
    <dgm:pt modelId="{768047A7-97B1-435A-8704-AD610C868481}" type="pres">
      <dgm:prSet presAssocID="{3A0DB212-37EE-4CF2-A27A-0892CCFF7786}" presName="bgRect" presStyleLbl="bgShp" presStyleIdx="1" presStyleCnt="2"/>
      <dgm:spPr/>
    </dgm:pt>
    <dgm:pt modelId="{B9624C64-F07F-4C2C-B914-ADFB2471F68D}" type="pres">
      <dgm:prSet presAssocID="{3A0DB212-37EE-4CF2-A27A-0892CCFF7786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ictionary"/>
        </a:ext>
      </dgm:extLst>
    </dgm:pt>
    <dgm:pt modelId="{943D4C6E-BB15-47DF-A743-94DD59120031}" type="pres">
      <dgm:prSet presAssocID="{3A0DB212-37EE-4CF2-A27A-0892CCFF7786}" presName="spaceRect" presStyleCnt="0"/>
      <dgm:spPr/>
    </dgm:pt>
    <dgm:pt modelId="{8046C9DB-5936-431B-96BB-4BC80A0D9351}" type="pres">
      <dgm:prSet presAssocID="{3A0DB212-37EE-4CF2-A27A-0892CCFF7786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025A6589-7145-48E6-A194-509E9A49DAAD}" srcId="{5070D122-A177-4A1A-B7E3-0F6C4E823A83}" destId="{BB77F6E5-B239-4E22-BA3E-FA5CBD6A8EF5}" srcOrd="0" destOrd="0" parTransId="{E2CCBD2A-490B-497D-8C96-E1FE57BCDAC6}" sibTransId="{39C2F3EC-A627-445B-B73E-40871F0AD62B}"/>
    <dgm:cxn modelId="{ADF207A7-7BB2-44F2-8093-719255B73FF6}" type="presOf" srcId="{3A0DB212-37EE-4CF2-A27A-0892CCFF7786}" destId="{8046C9DB-5936-431B-96BB-4BC80A0D9351}" srcOrd="0" destOrd="0" presId="urn:microsoft.com/office/officeart/2018/2/layout/IconVerticalSolidList"/>
    <dgm:cxn modelId="{198602C2-75DD-4FAE-AA3A-E5271275F022}" type="presOf" srcId="{5070D122-A177-4A1A-B7E3-0F6C4E823A83}" destId="{666CC179-178C-409D-B9E6-5C198C0A8786}" srcOrd="0" destOrd="0" presId="urn:microsoft.com/office/officeart/2018/2/layout/IconVerticalSolidList"/>
    <dgm:cxn modelId="{2C1760C8-6A02-48C8-8574-746F0C8EF270}" type="presOf" srcId="{BB77F6E5-B239-4E22-BA3E-FA5CBD6A8EF5}" destId="{9F9A9896-E6B6-4820-ABB9-3E537428E7B0}" srcOrd="0" destOrd="0" presId="urn:microsoft.com/office/officeart/2018/2/layout/IconVerticalSolidList"/>
    <dgm:cxn modelId="{DE4E04CD-2C20-4BB7-9ACB-CD80232CAC92}" srcId="{5070D122-A177-4A1A-B7E3-0F6C4E823A83}" destId="{3A0DB212-37EE-4CF2-A27A-0892CCFF7786}" srcOrd="1" destOrd="0" parTransId="{AFAA5B30-6B83-43FF-B5E0-474E4590DED6}" sibTransId="{9475E8D6-F7C4-4873-82EB-CDF6ABF8C2A2}"/>
    <dgm:cxn modelId="{114A2D60-2EBF-41C4-A5B5-251F0BFB58DA}" type="presParOf" srcId="{666CC179-178C-409D-B9E6-5C198C0A8786}" destId="{F17EFCF5-A1EC-421C-8054-0A6EEE087266}" srcOrd="0" destOrd="0" presId="urn:microsoft.com/office/officeart/2018/2/layout/IconVerticalSolidList"/>
    <dgm:cxn modelId="{B4964351-522D-4C85-9C77-F805F3EFB29A}" type="presParOf" srcId="{F17EFCF5-A1EC-421C-8054-0A6EEE087266}" destId="{3F7A6139-2ACB-433C-B913-29F7A3203B16}" srcOrd="0" destOrd="0" presId="urn:microsoft.com/office/officeart/2018/2/layout/IconVerticalSolidList"/>
    <dgm:cxn modelId="{833432FD-5D0D-406C-86BD-2EF911488F08}" type="presParOf" srcId="{F17EFCF5-A1EC-421C-8054-0A6EEE087266}" destId="{622E30A5-1637-4C71-A813-8C44A25C72BE}" srcOrd="1" destOrd="0" presId="urn:microsoft.com/office/officeart/2018/2/layout/IconVerticalSolidList"/>
    <dgm:cxn modelId="{29844EC2-8E83-47C0-9E27-049A7973597F}" type="presParOf" srcId="{F17EFCF5-A1EC-421C-8054-0A6EEE087266}" destId="{A30DC085-79A8-4354-B6D5-C51E2EABF0A5}" srcOrd="2" destOrd="0" presId="urn:microsoft.com/office/officeart/2018/2/layout/IconVerticalSolidList"/>
    <dgm:cxn modelId="{CF0F5DF8-7ED1-481C-9AC1-A859C1D7E3AB}" type="presParOf" srcId="{F17EFCF5-A1EC-421C-8054-0A6EEE087266}" destId="{9F9A9896-E6B6-4820-ABB9-3E537428E7B0}" srcOrd="3" destOrd="0" presId="urn:microsoft.com/office/officeart/2018/2/layout/IconVerticalSolidList"/>
    <dgm:cxn modelId="{D0B1744D-0B67-4204-A001-80C487FD12BF}" type="presParOf" srcId="{666CC179-178C-409D-B9E6-5C198C0A8786}" destId="{E95B47C6-43F2-4565-BE97-1C468B37DCF5}" srcOrd="1" destOrd="0" presId="urn:microsoft.com/office/officeart/2018/2/layout/IconVerticalSolidList"/>
    <dgm:cxn modelId="{A67DE438-2371-4110-A3BB-950EA5C07B3C}" type="presParOf" srcId="{666CC179-178C-409D-B9E6-5C198C0A8786}" destId="{9ECC92A9-A852-4654-80D9-E77A42E7FA8C}" srcOrd="2" destOrd="0" presId="urn:microsoft.com/office/officeart/2018/2/layout/IconVerticalSolidList"/>
    <dgm:cxn modelId="{6F159AEB-DB70-4489-9DE8-963C81269234}" type="presParOf" srcId="{9ECC92A9-A852-4654-80D9-E77A42E7FA8C}" destId="{768047A7-97B1-435A-8704-AD610C868481}" srcOrd="0" destOrd="0" presId="urn:microsoft.com/office/officeart/2018/2/layout/IconVerticalSolidList"/>
    <dgm:cxn modelId="{D3B0EDFB-38A4-4B16-B7C8-7F88C35FD4D7}" type="presParOf" srcId="{9ECC92A9-A852-4654-80D9-E77A42E7FA8C}" destId="{B9624C64-F07F-4C2C-B914-ADFB2471F68D}" srcOrd="1" destOrd="0" presId="urn:microsoft.com/office/officeart/2018/2/layout/IconVerticalSolidList"/>
    <dgm:cxn modelId="{884B2C7D-3AF5-4D06-B9D8-5DCD22B92800}" type="presParOf" srcId="{9ECC92A9-A852-4654-80D9-E77A42E7FA8C}" destId="{943D4C6E-BB15-47DF-A743-94DD59120031}" srcOrd="2" destOrd="0" presId="urn:microsoft.com/office/officeart/2018/2/layout/IconVerticalSolidList"/>
    <dgm:cxn modelId="{2A3EA395-4D1E-4431-818E-7AF8497F1136}" type="presParOf" srcId="{9ECC92A9-A852-4654-80D9-E77A42E7FA8C}" destId="{8046C9DB-5936-431B-96BB-4BC80A0D935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7A6139-2ACB-433C-B913-29F7A3203B16}">
      <dsp:nvSpPr>
        <dsp:cNvPr id="0" name=""/>
        <dsp:cNvSpPr/>
      </dsp:nvSpPr>
      <dsp:spPr>
        <a:xfrm>
          <a:off x="0" y="152"/>
          <a:ext cx="7390765" cy="84074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2E30A5-1637-4C71-A813-8C44A25C72BE}">
      <dsp:nvSpPr>
        <dsp:cNvPr id="0" name=""/>
        <dsp:cNvSpPr/>
      </dsp:nvSpPr>
      <dsp:spPr>
        <a:xfrm>
          <a:off x="254325" y="189320"/>
          <a:ext cx="462409" cy="46240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9A9896-E6B6-4820-ABB9-3E537428E7B0}">
      <dsp:nvSpPr>
        <dsp:cNvPr id="0" name=""/>
        <dsp:cNvSpPr/>
      </dsp:nvSpPr>
      <dsp:spPr>
        <a:xfrm>
          <a:off x="971060" y="152"/>
          <a:ext cx="6292440" cy="840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79" tIns="88979" rIns="88979" bIns="88979" numCol="1" spcCol="1270" anchor="ctr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Although only 12% of words in English are  spelt the </a:t>
          </a:r>
          <a:r>
            <a:rPr lang="en-US" sz="2800" kern="1200" dirty="0">
              <a:latin typeface="Topmarks" pitchFamily="2" charset="77"/>
            </a:rPr>
            <a:t>way</a:t>
          </a:r>
          <a:r>
            <a:rPr lang="en-US" sz="2800" kern="1200" dirty="0"/>
            <a:t> they sound.</a:t>
          </a:r>
        </a:p>
      </dsp:txBody>
      <dsp:txXfrm>
        <a:off x="971060" y="152"/>
        <a:ext cx="6292440" cy="840745"/>
      </dsp:txXfrm>
    </dsp:sp>
    <dsp:sp modelId="{768047A7-97B1-435A-8704-AD610C868481}">
      <dsp:nvSpPr>
        <dsp:cNvPr id="0" name=""/>
        <dsp:cNvSpPr/>
      </dsp:nvSpPr>
      <dsp:spPr>
        <a:xfrm>
          <a:off x="0" y="945991"/>
          <a:ext cx="7390765" cy="84074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624C64-F07F-4C2C-B914-ADFB2471F68D}">
      <dsp:nvSpPr>
        <dsp:cNvPr id="0" name=""/>
        <dsp:cNvSpPr/>
      </dsp:nvSpPr>
      <dsp:spPr>
        <a:xfrm>
          <a:off x="254325" y="1135158"/>
          <a:ext cx="462409" cy="46240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46C9DB-5936-431B-96BB-4BC80A0D9351}">
      <dsp:nvSpPr>
        <dsp:cNvPr id="0" name=""/>
        <dsp:cNvSpPr/>
      </dsp:nvSpPr>
      <dsp:spPr>
        <a:xfrm>
          <a:off x="971060" y="945991"/>
          <a:ext cx="6292440" cy="840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79" tIns="88979" rIns="88979" bIns="88979" numCol="1" spcCol="1270" anchor="ctr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85% of spelling in English is predictable!</a:t>
          </a:r>
        </a:p>
      </dsp:txBody>
      <dsp:txXfrm>
        <a:off x="971060" y="945991"/>
        <a:ext cx="6292440" cy="8407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CF3985-C61C-7445-8C25-8A9067FDC107}" type="datetimeFigureOut">
              <a:rPr lang="en-US" smtClean="0"/>
              <a:t>9/26/23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D45D0-9F7A-6F45-B0C9-2AC7D707A6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149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ABE850-C615-DA41-B158-FBF094A09B2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925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1D8BD707-D9CF-40AE-B4C6-C98DA3205C09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3860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620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9377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523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9/26/23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817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9/26/23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159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9/26/23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339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457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2525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789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17542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roup - Sub 1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B915C26A-DB07-AD98-AD97-AAAA73C74C6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D4C5A87-6E2F-35F8-6FCC-87D0D351C79D}"/>
              </a:ext>
            </a:extLst>
          </p:cNvPr>
          <p:cNvSpPr/>
          <p:nvPr userDrawn="1"/>
        </p:nvSpPr>
        <p:spPr>
          <a:xfrm>
            <a:off x="0" y="-1"/>
            <a:ext cx="9144000" cy="14458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2CC09BB-5923-F3BA-8817-2ADCD7B6A203}"/>
              </a:ext>
            </a:extLst>
          </p:cNvPr>
          <p:cNvSpPr/>
          <p:nvPr userDrawn="1"/>
        </p:nvSpPr>
        <p:spPr>
          <a:xfrm>
            <a:off x="123207" y="1614030"/>
            <a:ext cx="8897587" cy="50901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E6B56E1D-72D2-E4A7-8F9D-B24C7816F63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21160" y="425609"/>
            <a:ext cx="3901678" cy="320675"/>
          </a:xfrm>
        </p:spPr>
        <p:txBody>
          <a:bodyPr>
            <a:noAutofit/>
          </a:bodyPr>
          <a:lstStyle>
            <a:lvl1pPr marL="0" indent="0" algn="ctr">
              <a:buNone/>
              <a:defRPr sz="1200" b="0" i="0">
                <a:latin typeface="OpenDyslexicAlta" pitchFamily="2" charset="77"/>
              </a:defRPr>
            </a:lvl1pPr>
          </a:lstStyle>
          <a:p>
            <a:pPr lvl="0"/>
            <a:r>
              <a:rPr lang="en-US" dirty="0"/>
              <a:t>This Week’s Words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079C0F05-E004-32BC-D5DD-0CB84D18144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659110" y="756379"/>
            <a:ext cx="5825780" cy="365127"/>
          </a:xfrm>
        </p:spPr>
        <p:txBody>
          <a:bodyPr anchor="ctr">
            <a:noAutofit/>
          </a:bodyPr>
          <a:lstStyle>
            <a:lvl1pPr marL="0" indent="0" algn="ctr">
              <a:spcBef>
                <a:spcPts val="375"/>
              </a:spcBef>
              <a:buNone/>
              <a:defRPr sz="1500" b="1" i="0">
                <a:solidFill>
                  <a:srgbClr val="3372DC"/>
                </a:solidFill>
                <a:latin typeface="OpenDyslexicAlta" pitchFamily="2" charset="77"/>
              </a:defRPr>
            </a:lvl1pPr>
          </a:lstStyle>
          <a:p>
            <a:pPr lvl="0"/>
            <a:r>
              <a:rPr lang="en-US" dirty="0"/>
              <a:t>Do you know what they mean?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85B415C2-3AF7-F11A-6835-F53AF6A858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62578" t="4586" r="1211" b="4568"/>
          <a:stretch/>
        </p:blipFill>
        <p:spPr>
          <a:xfrm>
            <a:off x="7760050" y="49464"/>
            <a:ext cx="1260743" cy="899533"/>
          </a:xfrm>
          <a:prstGeom prst="rect">
            <a:avLst/>
          </a:prstGeom>
        </p:spPr>
      </p:pic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FE031085-FAC1-41D0-C607-A2501FFEDA5C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8577932" y="979995"/>
            <a:ext cx="432443" cy="365125"/>
          </a:xfrm>
        </p:spPr>
        <p:txBody>
          <a:bodyPr/>
          <a:lstStyle>
            <a:lvl1pPr>
              <a:defRPr b="0" i="0">
                <a:solidFill>
                  <a:schemeClr val="tx1"/>
                </a:solidFill>
                <a:latin typeface="OpenDyslexicAlta" pitchFamily="2" charset="77"/>
              </a:defRPr>
            </a:lvl1pPr>
          </a:lstStyle>
          <a:p>
            <a:r>
              <a:rPr lang="en-US" dirty="0"/>
              <a:t>1.</a:t>
            </a:r>
            <a:fld id="{46F6552A-941E-B249-8E39-1E2EE7BF53B4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0B28273E-ACB6-6AD1-C1EE-B3FCE6A6EE0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07748" y="244355"/>
            <a:ext cx="819398" cy="1069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0250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die - Word Sh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 descr="A picture containing text&#10;&#10;Description automatically generated">
            <a:extLst>
              <a:ext uri="{FF2B5EF4-FFF2-40B4-BE49-F238E27FC236}">
                <a16:creationId xmlns:a16="http://schemas.microsoft.com/office/drawing/2014/main" id="{33807233-9F93-3CBB-2788-AB0F5F000A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62CC09BB-5923-F3BA-8817-2ADCD7B6A203}"/>
              </a:ext>
            </a:extLst>
          </p:cNvPr>
          <p:cNvSpPr/>
          <p:nvPr userDrawn="1"/>
        </p:nvSpPr>
        <p:spPr>
          <a:xfrm>
            <a:off x="123207" y="145775"/>
            <a:ext cx="8897587" cy="65584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85B415C2-3AF7-F11A-6835-F53AF6A858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62578" t="4586" r="1211" b="4568"/>
          <a:stretch/>
        </p:blipFill>
        <p:spPr>
          <a:xfrm>
            <a:off x="7620903" y="174973"/>
            <a:ext cx="1260743" cy="899533"/>
          </a:xfrm>
          <a:prstGeom prst="rect">
            <a:avLst/>
          </a:prstGeom>
        </p:spPr>
      </p:pic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FE031085-FAC1-41D0-C607-A2501FFEDA5C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8438785" y="1105504"/>
            <a:ext cx="432443" cy="365125"/>
          </a:xfrm>
        </p:spPr>
        <p:txBody>
          <a:bodyPr/>
          <a:lstStyle>
            <a:lvl1pPr>
              <a:defRPr b="0" i="0">
                <a:solidFill>
                  <a:schemeClr val="tx1"/>
                </a:solidFill>
                <a:latin typeface="OpenDyslexicAlta" pitchFamily="2" charset="77"/>
              </a:defRPr>
            </a:lvl1pPr>
          </a:lstStyle>
          <a:p>
            <a:r>
              <a:rPr lang="en-US" dirty="0"/>
              <a:t>1.</a:t>
            </a:r>
            <a:fld id="{46F6552A-941E-B249-8E39-1E2EE7BF53B4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4AA98ED0-F62F-4262-8066-81F96140056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36714" y="341176"/>
            <a:ext cx="780124" cy="1089696"/>
          </a:xfrm>
          <a:prstGeom prst="rect">
            <a:avLst/>
          </a:prstGeom>
        </p:spPr>
      </p:pic>
      <p:pic>
        <p:nvPicPr>
          <p:cNvPr id="4" name="Picture 3" descr="A picture containing text, table&#10;&#10;Description automatically generated">
            <a:extLst>
              <a:ext uri="{FF2B5EF4-FFF2-40B4-BE49-F238E27FC236}">
                <a16:creationId xmlns:a16="http://schemas.microsoft.com/office/drawing/2014/main" id="{CE29E751-25AC-BFA8-46A4-706C6A42775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47293" y="281441"/>
            <a:ext cx="7649413" cy="6287071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9B08E96-5E7F-DF53-EADD-D1745781BF09}"/>
              </a:ext>
            </a:extLst>
          </p:cNvPr>
          <p:cNvCxnSpPr>
            <a:cxnSpLocks/>
          </p:cNvCxnSpPr>
          <p:nvPr userDrawn="1"/>
        </p:nvCxnSpPr>
        <p:spPr>
          <a:xfrm>
            <a:off x="4114383" y="2107826"/>
            <a:ext cx="0" cy="42425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90C64E0-1960-B2EB-4E5C-70B2EFAC9CA7}"/>
              </a:ext>
            </a:extLst>
          </p:cNvPr>
          <p:cNvCxnSpPr>
            <a:cxnSpLocks/>
          </p:cNvCxnSpPr>
          <p:nvPr userDrawn="1"/>
        </p:nvCxnSpPr>
        <p:spPr>
          <a:xfrm flipH="1">
            <a:off x="1562986" y="4101690"/>
            <a:ext cx="5047676" cy="3151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CC1FD4EF-E3AC-4BFD-123B-C5310FFF8F1B}"/>
              </a:ext>
            </a:extLst>
          </p:cNvPr>
          <p:cNvSpPr/>
          <p:nvPr userDrawn="1"/>
        </p:nvSpPr>
        <p:spPr>
          <a:xfrm>
            <a:off x="3473919" y="3880396"/>
            <a:ext cx="1280929" cy="473018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dirty="0">
              <a:latin typeface="OpenDyslexicAlta" pitchFamily="2" charset="77"/>
            </a:endParaRP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81E2199E-F359-2404-55C9-935E12C78AA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522604" y="3961916"/>
            <a:ext cx="1185670" cy="349250"/>
          </a:xfrm>
        </p:spPr>
        <p:txBody>
          <a:bodyPr anchor="ctr">
            <a:noAutofit/>
          </a:bodyPr>
          <a:lstStyle>
            <a:lvl1pPr marL="0" indent="0">
              <a:buNone/>
              <a:defRPr sz="1350" b="1" i="0">
                <a:latin typeface="OpenDyslexicAlta" pitchFamily="2" charset="77"/>
              </a:defRPr>
            </a:lvl1pPr>
          </a:lstStyle>
          <a:p>
            <a:pPr lvl="0"/>
            <a:r>
              <a:rPr lang="en-US" dirty="0"/>
              <a:t>determined</a:t>
            </a:r>
          </a:p>
        </p:txBody>
      </p:sp>
    </p:spTree>
    <p:extLst>
      <p:ext uri="{BB962C8B-B14F-4D97-AF65-F5344CB8AC3E}">
        <p14:creationId xmlns:p14="http://schemas.microsoft.com/office/powerpoint/2010/main" val="1568862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D8BD707-D9CF-40AE-B4C6-C98DA3205C09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7438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81" r:id="rId12"/>
    <p:sldLayoutId id="2147483682" r:id="rId13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FAE1107-CEC3-4041-8BAA-CDB6F6759B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10141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71500" y="533716"/>
            <a:ext cx="3118101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700"/>
            <a:r>
              <a:rPr lang="en-US" sz="2400" b="1" dirty="0">
                <a:solidFill>
                  <a:srgbClr val="FFFFFF"/>
                </a:solidFill>
                <a:latin typeface="Topmarks" pitchFamily="2" charset="77"/>
              </a:rPr>
              <a:t>Aims of the session: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AEA88FB-F5DD-45CE-AAE1-7B33D0ABDD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bject 3"/>
          <p:cNvSpPr txBox="1"/>
          <p:nvPr/>
        </p:nvSpPr>
        <p:spPr>
          <a:xfrm>
            <a:off x="144480" y="2106002"/>
            <a:ext cx="3575101" cy="393192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469265" marR="167005" indent="-457200" defTabSz="914400">
              <a:lnSpc>
                <a:spcPct val="90000"/>
              </a:lnSpc>
              <a:spcBef>
                <a:spcPts val="95"/>
              </a:spcBef>
              <a:buClr>
                <a:schemeClr val="accent1"/>
              </a:buClr>
              <a:buFont typeface="+mj-lt"/>
              <a:buAutoNum type="arabicPeriod"/>
              <a:tabLst>
                <a:tab pos="469900" algn="l"/>
              </a:tabLst>
            </a:pP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To share with you the principles behind </a:t>
            </a:r>
            <a:r>
              <a:rPr lang="en-US" sz="1700" b="1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the</a:t>
            </a:r>
            <a:r>
              <a:rPr lang="en-US" sz="1700" b="1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10" dirty="0">
                <a:solidFill>
                  <a:srgbClr val="FFFFFF"/>
                </a:solidFill>
                <a:latin typeface="Topmarks" pitchFamily="2" charset="77"/>
              </a:rPr>
              <a:t>way</a:t>
            </a:r>
            <a:r>
              <a:rPr lang="en-US" sz="1700" b="1" spc="15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we</a:t>
            </a:r>
            <a:r>
              <a:rPr lang="en-US" sz="1700" b="1" spc="-10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teach</a:t>
            </a:r>
            <a:r>
              <a:rPr lang="en-US" sz="1700" b="1" spc="5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your</a:t>
            </a:r>
            <a:r>
              <a:rPr lang="en-US" sz="1700" b="1" spc="10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children spellings.</a:t>
            </a:r>
            <a:endParaRPr lang="en-US" sz="1700" b="1" dirty="0">
              <a:solidFill>
                <a:srgbClr val="FFFFFF"/>
              </a:solidFill>
              <a:latin typeface="Topmarks" pitchFamily="2" charset="77"/>
            </a:endParaRPr>
          </a:p>
          <a:p>
            <a:pPr marL="469265" marR="5080" indent="-457200" defTabSz="914400">
              <a:lnSpc>
                <a:spcPct val="90000"/>
              </a:lnSpc>
              <a:spcBef>
                <a:spcPts val="3365"/>
              </a:spcBef>
              <a:buClr>
                <a:schemeClr val="accent1"/>
              </a:buClr>
              <a:buFont typeface="+mj-lt"/>
              <a:buAutoNum type="arabicPeriod"/>
              <a:tabLst>
                <a:tab pos="469900" algn="l"/>
              </a:tabLst>
            </a:pP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To </a:t>
            </a:r>
            <a:r>
              <a:rPr lang="en-US" sz="1700" b="1" dirty="0">
                <a:solidFill>
                  <a:srgbClr val="FFFFFF"/>
                </a:solidFill>
                <a:latin typeface="Topmarks" pitchFamily="2" charset="77"/>
              </a:rPr>
              <a:t>develop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a shared understanding of the </a:t>
            </a:r>
            <a:r>
              <a:rPr lang="en-US" sz="1700" b="1" spc="-825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importance in applying spelling strategies </a:t>
            </a:r>
            <a:r>
              <a:rPr lang="en-US" sz="1700" b="1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and</a:t>
            </a:r>
            <a:r>
              <a:rPr lang="en-US" sz="1700" b="1" spc="15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knowledge</a:t>
            </a:r>
            <a:endParaRPr lang="en-US" sz="1700" b="1" dirty="0">
              <a:solidFill>
                <a:srgbClr val="FFFFFF"/>
              </a:solidFill>
              <a:latin typeface="Topmarks" pitchFamily="2" charset="77"/>
            </a:endParaRPr>
          </a:p>
          <a:p>
            <a:pPr marL="469265" marR="219710" indent="-457200" defTabSz="914400">
              <a:lnSpc>
                <a:spcPct val="90000"/>
              </a:lnSpc>
              <a:spcBef>
                <a:spcPts val="3365"/>
              </a:spcBef>
              <a:buClr>
                <a:schemeClr val="accent1"/>
              </a:buClr>
              <a:buFont typeface="+mj-lt"/>
              <a:buAutoNum type="arabicPeriod"/>
              <a:tabLst>
                <a:tab pos="469265" algn="l"/>
                <a:tab pos="469900" algn="l"/>
              </a:tabLst>
            </a:pP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To</a:t>
            </a:r>
            <a:r>
              <a:rPr lang="en-US" sz="1700" b="1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give</a:t>
            </a:r>
            <a:r>
              <a:rPr lang="en-US" sz="1700" b="1" spc="15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you</a:t>
            </a:r>
            <a:r>
              <a:rPr lang="en-US" sz="1700" b="1" spc="15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ideas</a:t>
            </a:r>
            <a:r>
              <a:rPr lang="en-US" sz="1700" b="1" spc="10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about</a:t>
            </a:r>
            <a:r>
              <a:rPr lang="en-US" sz="1700" b="1" spc="20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dirty="0">
                <a:solidFill>
                  <a:srgbClr val="FFFFFF"/>
                </a:solidFill>
                <a:latin typeface="Topmarks" pitchFamily="2" charset="77"/>
              </a:rPr>
              <a:t>how</a:t>
            </a:r>
            <a:r>
              <a:rPr lang="en-US" sz="1700" b="1" spc="-10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to</a:t>
            </a:r>
            <a:r>
              <a:rPr lang="en-US" sz="1700" b="1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help</a:t>
            </a:r>
            <a:r>
              <a:rPr lang="en-US" sz="1700" b="1" spc="5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your </a:t>
            </a:r>
            <a:r>
              <a:rPr lang="en-US" sz="1700" b="1" spc="-819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child</a:t>
            </a:r>
            <a:r>
              <a:rPr lang="en-US" sz="1700" b="1" spc="-10" dirty="0">
                <a:solidFill>
                  <a:srgbClr val="FFFFFF"/>
                </a:solidFill>
                <a:latin typeface="Topmarks" pitchFamily="2" charset="77"/>
              </a:rPr>
              <a:t> with</a:t>
            </a:r>
            <a:r>
              <a:rPr lang="en-US" sz="1700" b="1" spc="10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spelling</a:t>
            </a:r>
            <a:r>
              <a:rPr lang="en-US" sz="1700" b="1" spc="5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at</a:t>
            </a:r>
            <a:r>
              <a:rPr lang="en-US" sz="1700" b="1" spc="15" dirty="0">
                <a:solidFill>
                  <a:srgbClr val="FFFFFF"/>
                </a:solidFill>
                <a:latin typeface="Topmarks" pitchFamily="2" charset="77"/>
              </a:rPr>
              <a:t> </a:t>
            </a:r>
            <a:r>
              <a:rPr lang="en-US" sz="1700" b="1" spc="-5" dirty="0">
                <a:solidFill>
                  <a:srgbClr val="FFFFFF"/>
                </a:solidFill>
                <a:latin typeface="Topmarks" pitchFamily="2" charset="77"/>
              </a:rPr>
              <a:t>home.</a:t>
            </a:r>
            <a:endParaRPr lang="en-US" sz="1700" b="1" dirty="0">
              <a:solidFill>
                <a:srgbClr val="FFFFFF"/>
              </a:solidFill>
              <a:latin typeface="Topmarks" pitchFamily="2" charset="77"/>
            </a:endParaRPr>
          </a:p>
        </p:txBody>
      </p:sp>
      <p:pic>
        <p:nvPicPr>
          <p:cNvPr id="5" name="Picture 2" descr="St. Peter's CE Primary Academy, Salisbury | Teaching Jobs &amp; Education Jobs  | MyNewTerm">
            <a:extLst>
              <a:ext uri="{FF2B5EF4-FFF2-40B4-BE49-F238E27FC236}">
                <a16:creationId xmlns:a16="http://schemas.microsoft.com/office/drawing/2014/main" id="{7EA17E3C-AA08-B183-5F31-B91785CF3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17644"/>
            <a:ext cx="2632895" cy="121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ject 5">
            <a:extLst>
              <a:ext uri="{FF2B5EF4-FFF2-40B4-BE49-F238E27FC236}">
                <a16:creationId xmlns:a16="http://schemas.microsoft.com/office/drawing/2014/main" id="{992C5B7E-BC78-226A-984A-40D51FAFA903}"/>
              </a:ext>
            </a:extLst>
          </p:cNvPr>
          <p:cNvSpPr txBox="1"/>
          <p:nvPr/>
        </p:nvSpPr>
        <p:spPr>
          <a:xfrm>
            <a:off x="5257800" y="2591591"/>
            <a:ext cx="2819400" cy="1674817"/>
          </a:xfrm>
          <a:prstGeom prst="rect">
            <a:avLst/>
          </a:prstGeom>
          <a:ln w="47625">
            <a:solidFill>
              <a:srgbClr val="00206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5400" b="1" spc="-5" dirty="0">
                <a:solidFill>
                  <a:srgbClr val="001F5F"/>
                </a:solidFill>
                <a:latin typeface="Topmarks" pitchFamily="2" charset="77"/>
                <a:cs typeface="Comic Sans MS"/>
              </a:rPr>
              <a:t>Spelling</a:t>
            </a:r>
            <a:r>
              <a:rPr sz="5400" b="1" spc="-50" dirty="0">
                <a:solidFill>
                  <a:srgbClr val="001F5F"/>
                </a:solidFill>
                <a:latin typeface="Topmarks" pitchFamily="2" charset="77"/>
                <a:cs typeface="Comic Sans MS"/>
              </a:rPr>
              <a:t> </a:t>
            </a:r>
            <a:r>
              <a:rPr sz="5400" b="1" spc="-5" dirty="0">
                <a:solidFill>
                  <a:srgbClr val="001F5F"/>
                </a:solidFill>
                <a:latin typeface="Topmarks" pitchFamily="2" charset="77"/>
                <a:cs typeface="Comic Sans MS"/>
              </a:rPr>
              <a:t>in</a:t>
            </a:r>
            <a:r>
              <a:rPr sz="5400" b="1" spc="-50" dirty="0">
                <a:solidFill>
                  <a:srgbClr val="001F5F"/>
                </a:solidFill>
                <a:latin typeface="Topmarks" pitchFamily="2" charset="77"/>
                <a:cs typeface="Comic Sans MS"/>
              </a:rPr>
              <a:t> </a:t>
            </a:r>
            <a:r>
              <a:rPr sz="5400" b="1" dirty="0">
                <a:solidFill>
                  <a:srgbClr val="001F5F"/>
                </a:solidFill>
                <a:latin typeface="Topmarks" pitchFamily="2" charset="77"/>
                <a:cs typeface="Comic Sans MS"/>
              </a:rPr>
              <a:t>KS2</a:t>
            </a:r>
            <a:endParaRPr sz="5400" b="1" dirty="0">
              <a:latin typeface="Topmarks" pitchFamily="2" charset="77"/>
              <a:cs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096" y="685800"/>
            <a:ext cx="5550408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12700"/>
            <a:r>
              <a:rPr lang="en-US" sz="4600" b="1" dirty="0">
                <a:latin typeface="Topmarks" pitchFamily="2" charset="77"/>
              </a:rPr>
              <a:t>Why is English so hard to learn?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768096" y="2438400"/>
            <a:ext cx="4550113" cy="34137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184785" indent="-172720" defTabSz="914400">
              <a:lnSpc>
                <a:spcPct val="90000"/>
              </a:lnSpc>
              <a:spcBef>
                <a:spcPts val="525"/>
              </a:spcBef>
              <a:buClr>
                <a:schemeClr val="accent1"/>
              </a:buClr>
              <a:buChar char="•"/>
              <a:tabLst>
                <a:tab pos="185420" algn="l"/>
              </a:tabLst>
            </a:pPr>
            <a:r>
              <a:rPr lang="en-US" sz="2000" dirty="0">
                <a:latin typeface="Topmarks" pitchFamily="2" charset="77"/>
              </a:rPr>
              <a:t>Our</a:t>
            </a:r>
            <a:r>
              <a:rPr lang="en-US" sz="2000" spc="-40" dirty="0">
                <a:latin typeface="Topmarks" pitchFamily="2" charset="77"/>
              </a:rPr>
              <a:t> </a:t>
            </a:r>
            <a:r>
              <a:rPr lang="en-US" sz="2000" dirty="0">
                <a:latin typeface="Topmarks" pitchFamily="2" charset="77"/>
              </a:rPr>
              <a:t>alphabet</a:t>
            </a:r>
            <a:r>
              <a:rPr lang="en-US" sz="2000" spc="-15" dirty="0">
                <a:latin typeface="Topmarks" pitchFamily="2" charset="77"/>
              </a:rPr>
              <a:t> </a:t>
            </a:r>
            <a:r>
              <a:rPr lang="en-US" sz="2000" dirty="0">
                <a:latin typeface="Topmarks" pitchFamily="2" charset="77"/>
              </a:rPr>
              <a:t>has</a:t>
            </a:r>
            <a:r>
              <a:rPr lang="en-US" sz="2000" spc="-20" dirty="0">
                <a:latin typeface="Topmarks" pitchFamily="2" charset="77"/>
              </a:rPr>
              <a:t> </a:t>
            </a:r>
            <a:r>
              <a:rPr lang="en-US" sz="2000" dirty="0">
                <a:latin typeface="Topmarks" pitchFamily="2" charset="77"/>
              </a:rPr>
              <a:t>26</a:t>
            </a:r>
            <a:r>
              <a:rPr lang="en-US" sz="2000" spc="-25" dirty="0">
                <a:latin typeface="Topmarks" pitchFamily="2" charset="77"/>
              </a:rPr>
              <a:t> </a:t>
            </a:r>
            <a:r>
              <a:rPr lang="en-US" sz="2000" dirty="0">
                <a:latin typeface="Topmarks" pitchFamily="2" charset="77"/>
              </a:rPr>
              <a:t>letters.</a:t>
            </a:r>
          </a:p>
          <a:p>
            <a:pPr marL="184785" indent="-172720" defTabSz="914400">
              <a:lnSpc>
                <a:spcPct val="90000"/>
              </a:lnSpc>
              <a:spcBef>
                <a:spcPts val="420"/>
              </a:spcBef>
              <a:buClr>
                <a:schemeClr val="accent1"/>
              </a:buClr>
              <a:buChar char="•"/>
              <a:tabLst>
                <a:tab pos="185420" algn="l"/>
              </a:tabLst>
            </a:pPr>
            <a:r>
              <a:rPr lang="en-US" sz="2000" dirty="0">
                <a:latin typeface="Topmarks" pitchFamily="2" charset="77"/>
              </a:rPr>
              <a:t>There</a:t>
            </a:r>
            <a:r>
              <a:rPr lang="en-US" sz="2000" spc="-20" dirty="0">
                <a:latin typeface="Topmarks" pitchFamily="2" charset="77"/>
              </a:rPr>
              <a:t> </a:t>
            </a:r>
            <a:r>
              <a:rPr lang="en-US" sz="2000" dirty="0">
                <a:latin typeface="Topmarks" pitchFamily="2" charset="77"/>
              </a:rPr>
              <a:t>are</a:t>
            </a:r>
            <a:r>
              <a:rPr lang="en-US" sz="2000" spc="-2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44</a:t>
            </a:r>
            <a:r>
              <a:rPr lang="en-US" sz="2000" spc="-20" dirty="0">
                <a:latin typeface="Topmarks" pitchFamily="2" charset="77"/>
              </a:rPr>
              <a:t> </a:t>
            </a:r>
            <a:r>
              <a:rPr lang="en-US" sz="2000" dirty="0">
                <a:latin typeface="Topmarks" pitchFamily="2" charset="77"/>
              </a:rPr>
              <a:t>speech</a:t>
            </a:r>
            <a:r>
              <a:rPr lang="en-US" sz="2000" spc="-15" dirty="0">
                <a:latin typeface="Topmarks" pitchFamily="2" charset="77"/>
              </a:rPr>
              <a:t> </a:t>
            </a:r>
            <a:r>
              <a:rPr lang="en-US" sz="2000" dirty="0">
                <a:latin typeface="Topmarks" pitchFamily="2" charset="77"/>
              </a:rPr>
              <a:t>sounds.</a:t>
            </a:r>
          </a:p>
          <a:p>
            <a:pPr marL="184785" marR="175260" indent="-172720" defTabSz="914400">
              <a:lnSpc>
                <a:spcPct val="90000"/>
              </a:lnSpc>
              <a:spcBef>
                <a:spcPts val="840"/>
              </a:spcBef>
              <a:buClr>
                <a:schemeClr val="accent1"/>
              </a:buClr>
              <a:buChar char="•"/>
              <a:tabLst>
                <a:tab pos="185420" algn="l"/>
              </a:tabLst>
            </a:pPr>
            <a:r>
              <a:rPr lang="en-US" sz="2000" spc="-5" dirty="0">
                <a:latin typeface="Topmarks" pitchFamily="2" charset="77"/>
              </a:rPr>
              <a:t>The </a:t>
            </a:r>
            <a:r>
              <a:rPr lang="en-US" sz="2000" dirty="0">
                <a:latin typeface="Topmarks" pitchFamily="2" charset="77"/>
              </a:rPr>
              <a:t>speech sounds can be put </a:t>
            </a:r>
            <a:r>
              <a:rPr lang="en-US" sz="2000" spc="-5" dirty="0">
                <a:latin typeface="Topmarks" pitchFamily="2" charset="77"/>
              </a:rPr>
              <a:t>into 144 </a:t>
            </a:r>
            <a:r>
              <a:rPr lang="en-US" sz="2000" spc="-944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combinations!</a:t>
            </a:r>
            <a:endParaRPr lang="en-US" sz="2000" dirty="0">
              <a:latin typeface="Topmarks" pitchFamily="2" charset="77"/>
            </a:endParaRPr>
          </a:p>
          <a:p>
            <a:pPr marL="184785" marR="5080" indent="-172720" defTabSz="914400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Char char="•"/>
              <a:tabLst>
                <a:tab pos="185420" algn="l"/>
              </a:tabLst>
            </a:pPr>
            <a:r>
              <a:rPr lang="en-US" sz="2000" spc="-5" dirty="0">
                <a:latin typeface="Topmarks" pitchFamily="2" charset="77"/>
              </a:rPr>
              <a:t>The 144</a:t>
            </a:r>
            <a:r>
              <a:rPr lang="en-US" sz="2000" spc="-1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combinations</a:t>
            </a:r>
            <a:r>
              <a:rPr lang="en-US" sz="2000" spc="25" dirty="0">
                <a:latin typeface="Topmarks" pitchFamily="2" charset="77"/>
              </a:rPr>
              <a:t> </a:t>
            </a:r>
            <a:r>
              <a:rPr lang="en-US" sz="2000" dirty="0">
                <a:latin typeface="Topmarks" pitchFamily="2" charset="77"/>
              </a:rPr>
              <a:t>make</a:t>
            </a:r>
            <a:r>
              <a:rPr lang="en-US" sz="2000" spc="-2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up</a:t>
            </a:r>
            <a:r>
              <a:rPr lang="en-US" sz="2000" dirty="0">
                <a:latin typeface="Topmarks" pitchFamily="2" charset="77"/>
              </a:rPr>
              <a:t> 500,000 </a:t>
            </a:r>
            <a:r>
              <a:rPr lang="en-US" sz="2000" spc="-94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words </a:t>
            </a:r>
            <a:r>
              <a:rPr lang="en-US" sz="2000" dirty="0">
                <a:latin typeface="Topmarks" pitchFamily="2" charset="77"/>
              </a:rPr>
              <a:t>in </a:t>
            </a:r>
            <a:r>
              <a:rPr lang="en-US" sz="2000" spc="-5" dirty="0">
                <a:latin typeface="Topmarks" pitchFamily="2" charset="77"/>
              </a:rPr>
              <a:t>common</a:t>
            </a:r>
            <a:r>
              <a:rPr lang="en-US" sz="2000" spc="2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use.</a:t>
            </a:r>
            <a:endParaRPr lang="en-US" sz="2000" dirty="0">
              <a:latin typeface="Topmarks" pitchFamily="2" charset="77"/>
            </a:endParaRPr>
          </a:p>
          <a:p>
            <a:pPr marL="12700" defTabSz="914400">
              <a:lnSpc>
                <a:spcPct val="90000"/>
              </a:lnSpc>
              <a:spcBef>
                <a:spcPts val="365"/>
              </a:spcBef>
              <a:buClr>
                <a:schemeClr val="accent1"/>
              </a:buClr>
            </a:pPr>
            <a:r>
              <a:rPr lang="en-US" sz="2000" spc="-5" dirty="0">
                <a:latin typeface="Topmarks" pitchFamily="2" charset="77"/>
              </a:rPr>
              <a:t>However,</a:t>
            </a:r>
            <a:endParaRPr lang="en-US" sz="2000" dirty="0">
              <a:latin typeface="Topmarks" pitchFamily="2" charset="77"/>
            </a:endParaRPr>
          </a:p>
          <a:p>
            <a:pPr marL="184785" indent="-172720" defTabSz="914400">
              <a:lnSpc>
                <a:spcPct val="90000"/>
              </a:lnSpc>
              <a:spcBef>
                <a:spcPts val="409"/>
              </a:spcBef>
              <a:buClr>
                <a:schemeClr val="accent1"/>
              </a:buClr>
              <a:buChar char="•"/>
              <a:tabLst>
                <a:tab pos="185420" algn="l"/>
              </a:tabLst>
            </a:pPr>
            <a:r>
              <a:rPr lang="en-US" sz="2000" dirty="0">
                <a:latin typeface="Topmarks" pitchFamily="2" charset="77"/>
              </a:rPr>
              <a:t>21</a:t>
            </a:r>
            <a:r>
              <a:rPr lang="en-US" sz="2000" spc="-2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consonant</a:t>
            </a:r>
            <a:r>
              <a:rPr lang="en-US" sz="2000" spc="10" dirty="0">
                <a:latin typeface="Topmarks" pitchFamily="2" charset="77"/>
              </a:rPr>
              <a:t> </a:t>
            </a:r>
            <a:r>
              <a:rPr lang="en-US" sz="2000" dirty="0">
                <a:latin typeface="Topmarks" pitchFamily="2" charset="77"/>
              </a:rPr>
              <a:t>letters</a:t>
            </a:r>
            <a:r>
              <a:rPr lang="en-US" sz="2000" spc="-5" dirty="0">
                <a:latin typeface="Topmarks" pitchFamily="2" charset="77"/>
              </a:rPr>
              <a:t> </a:t>
            </a:r>
            <a:r>
              <a:rPr lang="en-US" sz="2000" dirty="0">
                <a:latin typeface="Topmarks" pitchFamily="2" charset="77"/>
              </a:rPr>
              <a:t>= 24</a:t>
            </a:r>
            <a:r>
              <a:rPr lang="en-US" sz="2000" spc="-15" dirty="0">
                <a:latin typeface="Topmarks" pitchFamily="2" charset="77"/>
              </a:rPr>
              <a:t> </a:t>
            </a:r>
            <a:r>
              <a:rPr lang="en-US" sz="2000" dirty="0">
                <a:latin typeface="Topmarks" pitchFamily="2" charset="77"/>
              </a:rPr>
              <a:t>sounds</a:t>
            </a:r>
          </a:p>
          <a:p>
            <a:pPr marL="184785" indent="-172720" defTabSz="914400">
              <a:lnSpc>
                <a:spcPct val="90000"/>
              </a:lnSpc>
              <a:spcBef>
                <a:spcPts val="420"/>
              </a:spcBef>
              <a:buClr>
                <a:schemeClr val="accent1"/>
              </a:buClr>
              <a:buChar char="•"/>
              <a:tabLst>
                <a:tab pos="185420" algn="l"/>
              </a:tabLst>
            </a:pPr>
            <a:r>
              <a:rPr lang="en-US" sz="2000" dirty="0">
                <a:latin typeface="Topmarks" pitchFamily="2" charset="77"/>
              </a:rPr>
              <a:t>5</a:t>
            </a:r>
            <a:r>
              <a:rPr lang="en-US" sz="2000" spc="-1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vowel</a:t>
            </a:r>
            <a:r>
              <a:rPr lang="en-US" sz="2000" spc="-15" dirty="0">
                <a:latin typeface="Topmarks" pitchFamily="2" charset="77"/>
              </a:rPr>
              <a:t> </a:t>
            </a:r>
            <a:r>
              <a:rPr lang="en-US" sz="2000" dirty="0">
                <a:latin typeface="Topmarks" pitchFamily="2" charset="77"/>
              </a:rPr>
              <a:t>letters</a:t>
            </a:r>
            <a:r>
              <a:rPr lang="en-US" sz="2000" spc="-5" dirty="0">
                <a:latin typeface="Topmarks" pitchFamily="2" charset="77"/>
              </a:rPr>
              <a:t> </a:t>
            </a:r>
            <a:r>
              <a:rPr lang="en-US" sz="2000" dirty="0">
                <a:latin typeface="Topmarks" pitchFamily="2" charset="77"/>
              </a:rPr>
              <a:t>=</a:t>
            </a:r>
            <a:r>
              <a:rPr lang="en-US" sz="2000" spc="-5" dirty="0">
                <a:latin typeface="Topmarks" pitchFamily="2" charset="77"/>
              </a:rPr>
              <a:t> 20</a:t>
            </a:r>
            <a:r>
              <a:rPr lang="en-US" sz="2000" spc="-1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sounds!</a:t>
            </a:r>
            <a:endParaRPr lang="en-US" sz="2000" dirty="0">
              <a:latin typeface="Topmarks" pitchFamily="2" charset="77"/>
            </a:endParaRPr>
          </a:p>
        </p:txBody>
      </p:sp>
      <p:pic>
        <p:nvPicPr>
          <p:cNvPr id="21" name="Picture 20" descr="Empty speech bubbles">
            <a:extLst>
              <a:ext uri="{FF2B5EF4-FFF2-40B4-BE49-F238E27FC236}">
                <a16:creationId xmlns:a16="http://schemas.microsoft.com/office/drawing/2014/main" id="{76C04F68-8EF1-E0B6-51D6-5AA19069E4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313" r="28818" b="-1"/>
          <a:stretch/>
        </p:blipFill>
        <p:spPr>
          <a:xfrm>
            <a:off x="5664200" y="6188"/>
            <a:ext cx="3479800" cy="685799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0168" y="228189"/>
            <a:ext cx="230759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-10" dirty="0">
                <a:solidFill>
                  <a:srgbClr val="001F5F"/>
                </a:solidFill>
                <a:latin typeface="Topmarks" pitchFamily="2" charset="77"/>
                <a:cs typeface="Comic Sans MS"/>
              </a:rPr>
              <a:t>However</a:t>
            </a:r>
            <a:r>
              <a:rPr sz="4000" b="1" spc="-10" dirty="0">
                <a:solidFill>
                  <a:srgbClr val="001F5F"/>
                </a:solidFill>
                <a:latin typeface="Comic Sans MS"/>
                <a:cs typeface="Comic Sans MS"/>
              </a:rPr>
              <a:t>,</a:t>
            </a:r>
            <a:endParaRPr sz="4000" dirty="0">
              <a:latin typeface="Comic Sans MS"/>
              <a:cs typeface="Comic Sans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12822" y="1313249"/>
            <a:ext cx="5683250" cy="12432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solidFill>
                  <a:srgbClr val="001F5F"/>
                </a:solidFill>
                <a:latin typeface="Topmarks" pitchFamily="2" charset="77"/>
              </a:rPr>
              <a:t>don’t</a:t>
            </a:r>
            <a:r>
              <a:rPr sz="4000" spc="-15" dirty="0">
                <a:solidFill>
                  <a:srgbClr val="001F5F"/>
                </a:solidFill>
                <a:latin typeface="Topmarks" pitchFamily="2" charset="77"/>
              </a:rPr>
              <a:t> </a:t>
            </a:r>
            <a:r>
              <a:rPr sz="4000" spc="-10" dirty="0">
                <a:solidFill>
                  <a:srgbClr val="001F5F"/>
                </a:solidFill>
                <a:latin typeface="Topmarks" pitchFamily="2" charset="77"/>
              </a:rPr>
              <a:t>despair</a:t>
            </a:r>
            <a:r>
              <a:rPr sz="4000" spc="-5" dirty="0">
                <a:solidFill>
                  <a:srgbClr val="001F5F"/>
                </a:solidFill>
                <a:latin typeface="Topmarks" pitchFamily="2" charset="77"/>
              </a:rPr>
              <a:t> </a:t>
            </a:r>
            <a:r>
              <a:rPr sz="4000" spc="-10" dirty="0">
                <a:solidFill>
                  <a:srgbClr val="001F5F"/>
                </a:solidFill>
                <a:latin typeface="Topmarks" pitchFamily="2" charset="77"/>
              </a:rPr>
              <a:t>because…</a:t>
            </a:r>
            <a:endParaRPr sz="4000" dirty="0">
              <a:latin typeface="Topmarks" pitchFamily="2" charset="77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715492" y="4640564"/>
            <a:ext cx="100330" cy="43180"/>
          </a:xfrm>
          <a:custGeom>
            <a:avLst/>
            <a:gdLst/>
            <a:ahLst/>
            <a:cxnLst/>
            <a:rect l="l" t="t" r="r" b="b"/>
            <a:pathLst>
              <a:path w="100329" h="43179">
                <a:moveTo>
                  <a:pt x="2379" y="0"/>
                </a:moveTo>
                <a:lnTo>
                  <a:pt x="0" y="38055"/>
                </a:lnTo>
                <a:lnTo>
                  <a:pt x="97739" y="42808"/>
                </a:lnTo>
                <a:lnTo>
                  <a:pt x="100119" y="4752"/>
                </a:lnTo>
                <a:lnTo>
                  <a:pt x="2379" y="0"/>
                </a:lnTo>
                <a:close/>
              </a:path>
            </a:pathLst>
          </a:custGeom>
          <a:solidFill>
            <a:srgbClr val="FFD72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6775164" y="4378795"/>
            <a:ext cx="1997710" cy="2292350"/>
            <a:chOff x="6775164" y="4378795"/>
            <a:chExt cx="1997710" cy="2292350"/>
          </a:xfrm>
        </p:grpSpPr>
        <p:sp>
          <p:nvSpPr>
            <p:cNvPr id="7" name="object 7"/>
            <p:cNvSpPr/>
            <p:nvPr/>
          </p:nvSpPr>
          <p:spPr>
            <a:xfrm>
              <a:off x="6977774" y="4695291"/>
              <a:ext cx="174625" cy="328930"/>
            </a:xfrm>
            <a:custGeom>
              <a:avLst/>
              <a:gdLst/>
              <a:ahLst/>
              <a:cxnLst/>
              <a:rect l="l" t="t" r="r" b="b"/>
              <a:pathLst>
                <a:path w="174625" h="328929">
                  <a:moveTo>
                    <a:pt x="102501" y="316496"/>
                  </a:moveTo>
                  <a:lnTo>
                    <a:pt x="97726" y="278409"/>
                  </a:lnTo>
                  <a:lnTo>
                    <a:pt x="0" y="290322"/>
                  </a:lnTo>
                  <a:lnTo>
                    <a:pt x="2387" y="328371"/>
                  </a:lnTo>
                  <a:lnTo>
                    <a:pt x="102501" y="316496"/>
                  </a:lnTo>
                  <a:close/>
                </a:path>
                <a:path w="174625" h="328929">
                  <a:moveTo>
                    <a:pt x="121564" y="166585"/>
                  </a:moveTo>
                  <a:lnTo>
                    <a:pt x="26212" y="137998"/>
                  </a:lnTo>
                  <a:lnTo>
                    <a:pt x="16687" y="173710"/>
                  </a:lnTo>
                  <a:lnTo>
                    <a:pt x="112026" y="204635"/>
                  </a:lnTo>
                  <a:lnTo>
                    <a:pt x="121564" y="166585"/>
                  </a:lnTo>
                  <a:close/>
                </a:path>
                <a:path w="174625" h="328929">
                  <a:moveTo>
                    <a:pt x="174002" y="73774"/>
                  </a:moveTo>
                  <a:lnTo>
                    <a:pt x="107264" y="0"/>
                  </a:lnTo>
                  <a:lnTo>
                    <a:pt x="78663" y="26174"/>
                  </a:lnTo>
                  <a:lnTo>
                    <a:pt x="145415" y="99949"/>
                  </a:lnTo>
                  <a:lnTo>
                    <a:pt x="174002" y="73774"/>
                  </a:lnTo>
                  <a:close/>
                </a:path>
              </a:pathLst>
            </a:custGeom>
            <a:solidFill>
              <a:srgbClr val="82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93920" y="4378795"/>
              <a:ext cx="178787" cy="19750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7261415" y="4711928"/>
              <a:ext cx="558165" cy="492759"/>
            </a:xfrm>
            <a:custGeom>
              <a:avLst/>
              <a:gdLst/>
              <a:ahLst/>
              <a:cxnLst/>
              <a:rect l="l" t="t" r="r" b="b"/>
              <a:pathLst>
                <a:path w="558165" h="492760">
                  <a:moveTo>
                    <a:pt x="498221" y="30962"/>
                  </a:moveTo>
                  <a:lnTo>
                    <a:pt x="495846" y="21424"/>
                  </a:lnTo>
                  <a:lnTo>
                    <a:pt x="486295" y="11912"/>
                  </a:lnTo>
                  <a:lnTo>
                    <a:pt x="476770" y="9537"/>
                  </a:lnTo>
                  <a:lnTo>
                    <a:pt x="464832" y="9537"/>
                  </a:lnTo>
                  <a:lnTo>
                    <a:pt x="455320" y="11912"/>
                  </a:lnTo>
                  <a:lnTo>
                    <a:pt x="445770" y="21424"/>
                  </a:lnTo>
                  <a:lnTo>
                    <a:pt x="443382" y="30962"/>
                  </a:lnTo>
                  <a:lnTo>
                    <a:pt x="443382" y="42837"/>
                  </a:lnTo>
                  <a:lnTo>
                    <a:pt x="445770" y="52374"/>
                  </a:lnTo>
                  <a:lnTo>
                    <a:pt x="455320" y="61887"/>
                  </a:lnTo>
                  <a:lnTo>
                    <a:pt x="464832" y="64262"/>
                  </a:lnTo>
                  <a:lnTo>
                    <a:pt x="476770" y="64262"/>
                  </a:lnTo>
                  <a:lnTo>
                    <a:pt x="486295" y="61887"/>
                  </a:lnTo>
                  <a:lnTo>
                    <a:pt x="495846" y="52374"/>
                  </a:lnTo>
                  <a:lnTo>
                    <a:pt x="498221" y="42837"/>
                  </a:lnTo>
                  <a:lnTo>
                    <a:pt x="498221" y="30962"/>
                  </a:lnTo>
                  <a:close/>
                </a:path>
                <a:path w="558165" h="492760">
                  <a:moveTo>
                    <a:pt x="557822" y="187998"/>
                  </a:moveTo>
                  <a:lnTo>
                    <a:pt x="535927" y="126149"/>
                  </a:lnTo>
                  <a:lnTo>
                    <a:pt x="529196" y="107099"/>
                  </a:lnTo>
                  <a:lnTo>
                    <a:pt x="474395" y="126149"/>
                  </a:lnTo>
                  <a:lnTo>
                    <a:pt x="448144" y="88061"/>
                  </a:lnTo>
                  <a:lnTo>
                    <a:pt x="417169" y="57137"/>
                  </a:lnTo>
                  <a:lnTo>
                    <a:pt x="379031" y="30962"/>
                  </a:lnTo>
                  <a:lnTo>
                    <a:pt x="355193" y="20637"/>
                  </a:lnTo>
                  <a:lnTo>
                    <a:pt x="355193" y="164198"/>
                  </a:lnTo>
                  <a:lnTo>
                    <a:pt x="348030" y="176123"/>
                  </a:lnTo>
                  <a:lnTo>
                    <a:pt x="338505" y="185623"/>
                  </a:lnTo>
                  <a:lnTo>
                    <a:pt x="324192" y="190373"/>
                  </a:lnTo>
                  <a:lnTo>
                    <a:pt x="312293" y="190373"/>
                  </a:lnTo>
                  <a:lnTo>
                    <a:pt x="297980" y="185623"/>
                  </a:lnTo>
                  <a:lnTo>
                    <a:pt x="288467" y="176123"/>
                  </a:lnTo>
                  <a:lnTo>
                    <a:pt x="283667" y="161823"/>
                  </a:lnTo>
                  <a:lnTo>
                    <a:pt x="283667" y="149948"/>
                  </a:lnTo>
                  <a:lnTo>
                    <a:pt x="288467" y="135648"/>
                  </a:lnTo>
                  <a:lnTo>
                    <a:pt x="297980" y="126149"/>
                  </a:lnTo>
                  <a:lnTo>
                    <a:pt x="302742" y="123774"/>
                  </a:lnTo>
                  <a:lnTo>
                    <a:pt x="309918" y="121361"/>
                  </a:lnTo>
                  <a:lnTo>
                    <a:pt x="324192" y="121361"/>
                  </a:lnTo>
                  <a:lnTo>
                    <a:pt x="326567" y="121361"/>
                  </a:lnTo>
                  <a:lnTo>
                    <a:pt x="331368" y="123774"/>
                  </a:lnTo>
                  <a:lnTo>
                    <a:pt x="338505" y="126149"/>
                  </a:lnTo>
                  <a:lnTo>
                    <a:pt x="348030" y="135648"/>
                  </a:lnTo>
                  <a:lnTo>
                    <a:pt x="352818" y="149948"/>
                  </a:lnTo>
                  <a:lnTo>
                    <a:pt x="355193" y="164198"/>
                  </a:lnTo>
                  <a:lnTo>
                    <a:pt x="355193" y="20637"/>
                  </a:lnTo>
                  <a:lnTo>
                    <a:pt x="336130" y="14287"/>
                  </a:lnTo>
                  <a:lnTo>
                    <a:pt x="333743" y="11912"/>
                  </a:lnTo>
                  <a:lnTo>
                    <a:pt x="328955" y="11912"/>
                  </a:lnTo>
                  <a:lnTo>
                    <a:pt x="326567" y="9537"/>
                  </a:lnTo>
                  <a:lnTo>
                    <a:pt x="324192" y="9537"/>
                  </a:lnTo>
                  <a:lnTo>
                    <a:pt x="309918" y="4787"/>
                  </a:lnTo>
                  <a:lnTo>
                    <a:pt x="293217" y="2413"/>
                  </a:lnTo>
                  <a:lnTo>
                    <a:pt x="278904" y="0"/>
                  </a:lnTo>
                  <a:lnTo>
                    <a:pt x="247942" y="0"/>
                  </a:lnTo>
                  <a:lnTo>
                    <a:pt x="231241" y="2413"/>
                  </a:lnTo>
                  <a:lnTo>
                    <a:pt x="216928" y="4787"/>
                  </a:lnTo>
                  <a:lnTo>
                    <a:pt x="200240" y="7162"/>
                  </a:lnTo>
                  <a:lnTo>
                    <a:pt x="150202" y="21424"/>
                  </a:lnTo>
                  <a:lnTo>
                    <a:pt x="107289" y="47599"/>
                  </a:lnTo>
                  <a:lnTo>
                    <a:pt x="69151" y="78549"/>
                  </a:lnTo>
                  <a:lnTo>
                    <a:pt x="40525" y="114236"/>
                  </a:lnTo>
                  <a:lnTo>
                    <a:pt x="16700" y="157073"/>
                  </a:lnTo>
                  <a:lnTo>
                    <a:pt x="4800" y="202298"/>
                  </a:lnTo>
                  <a:lnTo>
                    <a:pt x="0" y="249885"/>
                  </a:lnTo>
                  <a:lnTo>
                    <a:pt x="4800" y="299859"/>
                  </a:lnTo>
                  <a:lnTo>
                    <a:pt x="21488" y="347446"/>
                  </a:lnTo>
                  <a:lnTo>
                    <a:pt x="45313" y="390258"/>
                  </a:lnTo>
                  <a:lnTo>
                    <a:pt x="76288" y="425970"/>
                  </a:lnTo>
                  <a:lnTo>
                    <a:pt x="114439" y="454520"/>
                  </a:lnTo>
                  <a:lnTo>
                    <a:pt x="157340" y="475945"/>
                  </a:lnTo>
                  <a:lnTo>
                    <a:pt x="205003" y="487819"/>
                  </a:lnTo>
                  <a:lnTo>
                    <a:pt x="255079" y="492582"/>
                  </a:lnTo>
                  <a:lnTo>
                    <a:pt x="305117" y="485444"/>
                  </a:lnTo>
                  <a:lnTo>
                    <a:pt x="355193" y="468782"/>
                  </a:lnTo>
                  <a:lnTo>
                    <a:pt x="400481" y="442607"/>
                  </a:lnTo>
                  <a:lnTo>
                    <a:pt x="436245" y="409308"/>
                  </a:lnTo>
                  <a:lnTo>
                    <a:pt x="467220" y="371246"/>
                  </a:lnTo>
                  <a:lnTo>
                    <a:pt x="429069" y="380758"/>
                  </a:lnTo>
                  <a:lnTo>
                    <a:pt x="390931" y="380758"/>
                  </a:lnTo>
                  <a:lnTo>
                    <a:pt x="328955" y="361708"/>
                  </a:lnTo>
                  <a:lnTo>
                    <a:pt x="283667" y="328409"/>
                  </a:lnTo>
                  <a:lnTo>
                    <a:pt x="255079" y="297484"/>
                  </a:lnTo>
                  <a:lnTo>
                    <a:pt x="245529" y="287947"/>
                  </a:lnTo>
                  <a:lnTo>
                    <a:pt x="243141" y="283184"/>
                  </a:lnTo>
                  <a:lnTo>
                    <a:pt x="240766" y="276059"/>
                  </a:lnTo>
                  <a:lnTo>
                    <a:pt x="240766" y="268897"/>
                  </a:lnTo>
                  <a:lnTo>
                    <a:pt x="245529" y="261772"/>
                  </a:lnTo>
                  <a:lnTo>
                    <a:pt x="250317" y="254635"/>
                  </a:lnTo>
                  <a:lnTo>
                    <a:pt x="257454" y="252260"/>
                  </a:lnTo>
                  <a:lnTo>
                    <a:pt x="264604" y="252260"/>
                  </a:lnTo>
                  <a:lnTo>
                    <a:pt x="278904" y="261772"/>
                  </a:lnTo>
                  <a:lnTo>
                    <a:pt x="281292" y="266522"/>
                  </a:lnTo>
                  <a:lnTo>
                    <a:pt x="286054" y="273685"/>
                  </a:lnTo>
                  <a:lnTo>
                    <a:pt x="326567" y="314109"/>
                  </a:lnTo>
                  <a:lnTo>
                    <a:pt x="369481" y="337908"/>
                  </a:lnTo>
                  <a:lnTo>
                    <a:pt x="395719" y="342671"/>
                  </a:lnTo>
                  <a:lnTo>
                    <a:pt x="429069" y="342671"/>
                  </a:lnTo>
                  <a:lnTo>
                    <a:pt x="441007" y="340283"/>
                  </a:lnTo>
                  <a:lnTo>
                    <a:pt x="455320" y="335534"/>
                  </a:lnTo>
                  <a:lnTo>
                    <a:pt x="467220" y="330784"/>
                  </a:lnTo>
                  <a:lnTo>
                    <a:pt x="479145" y="323659"/>
                  </a:lnTo>
                  <a:lnTo>
                    <a:pt x="493433" y="316496"/>
                  </a:lnTo>
                  <a:lnTo>
                    <a:pt x="500595" y="290322"/>
                  </a:lnTo>
                  <a:lnTo>
                    <a:pt x="505358" y="261772"/>
                  </a:lnTo>
                  <a:lnTo>
                    <a:pt x="505358" y="252260"/>
                  </a:lnTo>
                  <a:lnTo>
                    <a:pt x="505358" y="233222"/>
                  </a:lnTo>
                  <a:lnTo>
                    <a:pt x="500595" y="204673"/>
                  </a:lnTo>
                  <a:lnTo>
                    <a:pt x="549656" y="190373"/>
                  </a:lnTo>
                  <a:lnTo>
                    <a:pt x="557822" y="18799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819240" y="4402592"/>
              <a:ext cx="765175" cy="640715"/>
            </a:xfrm>
            <a:custGeom>
              <a:avLst/>
              <a:gdLst/>
              <a:ahLst/>
              <a:cxnLst/>
              <a:rect l="l" t="t" r="r" b="b"/>
              <a:pathLst>
                <a:path w="765175" h="640714">
                  <a:moveTo>
                    <a:pt x="502945" y="0"/>
                  </a:moveTo>
                  <a:lnTo>
                    <a:pt x="0" y="583013"/>
                  </a:lnTo>
                  <a:lnTo>
                    <a:pt x="30971" y="640112"/>
                  </a:lnTo>
                  <a:lnTo>
                    <a:pt x="765161" y="494953"/>
                  </a:lnTo>
                  <a:lnTo>
                    <a:pt x="502945" y="0"/>
                  </a:lnTo>
                  <a:close/>
                </a:path>
              </a:pathLst>
            </a:custGeom>
            <a:solidFill>
              <a:srgbClr val="9FE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295974" y="4397839"/>
              <a:ext cx="314960" cy="504825"/>
            </a:xfrm>
            <a:custGeom>
              <a:avLst/>
              <a:gdLst/>
              <a:ahLst/>
              <a:cxnLst/>
              <a:rect l="l" t="t" r="r" b="b"/>
              <a:pathLst>
                <a:path w="314959" h="504825">
                  <a:moveTo>
                    <a:pt x="45283" y="0"/>
                  </a:moveTo>
                  <a:lnTo>
                    <a:pt x="26211" y="4752"/>
                  </a:lnTo>
                  <a:lnTo>
                    <a:pt x="11899" y="19044"/>
                  </a:lnTo>
                  <a:lnTo>
                    <a:pt x="2379" y="40432"/>
                  </a:lnTo>
                  <a:lnTo>
                    <a:pt x="0" y="71391"/>
                  </a:lnTo>
                  <a:lnTo>
                    <a:pt x="2379" y="107070"/>
                  </a:lnTo>
                  <a:lnTo>
                    <a:pt x="11899" y="149911"/>
                  </a:lnTo>
                  <a:lnTo>
                    <a:pt x="26211" y="197506"/>
                  </a:lnTo>
                  <a:lnTo>
                    <a:pt x="45283" y="245100"/>
                  </a:lnTo>
                  <a:lnTo>
                    <a:pt x="69115" y="297447"/>
                  </a:lnTo>
                  <a:lnTo>
                    <a:pt x="97740" y="345041"/>
                  </a:lnTo>
                  <a:lnTo>
                    <a:pt x="128711" y="390259"/>
                  </a:lnTo>
                  <a:lnTo>
                    <a:pt x="157302" y="428315"/>
                  </a:lnTo>
                  <a:lnTo>
                    <a:pt x="188307" y="459241"/>
                  </a:lnTo>
                  <a:lnTo>
                    <a:pt x="245523" y="497330"/>
                  </a:lnTo>
                  <a:lnTo>
                    <a:pt x="269355" y="504459"/>
                  </a:lnTo>
                  <a:lnTo>
                    <a:pt x="288427" y="499706"/>
                  </a:lnTo>
                  <a:lnTo>
                    <a:pt x="302739" y="485415"/>
                  </a:lnTo>
                  <a:lnTo>
                    <a:pt x="312258" y="461618"/>
                  </a:lnTo>
                  <a:lnTo>
                    <a:pt x="314638" y="430691"/>
                  </a:lnTo>
                  <a:lnTo>
                    <a:pt x="312258" y="395012"/>
                  </a:lnTo>
                  <a:lnTo>
                    <a:pt x="302739" y="352171"/>
                  </a:lnTo>
                  <a:lnTo>
                    <a:pt x="288427" y="304576"/>
                  </a:lnTo>
                  <a:lnTo>
                    <a:pt x="269355" y="256982"/>
                  </a:lnTo>
                  <a:lnTo>
                    <a:pt x="243143" y="204635"/>
                  </a:lnTo>
                  <a:lnTo>
                    <a:pt x="214518" y="157041"/>
                  </a:lnTo>
                  <a:lnTo>
                    <a:pt x="185927" y="111823"/>
                  </a:lnTo>
                  <a:lnTo>
                    <a:pt x="154922" y="73767"/>
                  </a:lnTo>
                  <a:lnTo>
                    <a:pt x="126331" y="42841"/>
                  </a:lnTo>
                  <a:lnTo>
                    <a:pt x="69115" y="4752"/>
                  </a:lnTo>
                  <a:lnTo>
                    <a:pt x="45283" y="0"/>
                  </a:lnTo>
                  <a:close/>
                </a:path>
              </a:pathLst>
            </a:custGeom>
            <a:solidFill>
              <a:srgbClr val="2B99A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775164" y="4861867"/>
              <a:ext cx="1773555" cy="1809114"/>
            </a:xfrm>
            <a:custGeom>
              <a:avLst/>
              <a:gdLst/>
              <a:ahLst/>
              <a:cxnLst/>
              <a:rect l="l" t="t" r="r" b="b"/>
              <a:pathLst>
                <a:path w="1773554" h="1809115">
                  <a:moveTo>
                    <a:pt x="676980" y="1225469"/>
                  </a:moveTo>
                  <a:lnTo>
                    <a:pt x="643596" y="1225469"/>
                  </a:lnTo>
                  <a:lnTo>
                    <a:pt x="607832" y="1227845"/>
                  </a:lnTo>
                  <a:lnTo>
                    <a:pt x="538716" y="1244513"/>
                  </a:lnTo>
                  <a:lnTo>
                    <a:pt x="502952" y="1258805"/>
                  </a:lnTo>
                  <a:lnTo>
                    <a:pt x="469601" y="1280192"/>
                  </a:lnTo>
                  <a:lnTo>
                    <a:pt x="440976" y="1306366"/>
                  </a:lnTo>
                  <a:lnTo>
                    <a:pt x="417145" y="1339702"/>
                  </a:lnTo>
                  <a:lnTo>
                    <a:pt x="398073" y="1380134"/>
                  </a:lnTo>
                  <a:lnTo>
                    <a:pt x="386173" y="1422975"/>
                  </a:lnTo>
                  <a:lnTo>
                    <a:pt x="381381" y="1472946"/>
                  </a:lnTo>
                  <a:lnTo>
                    <a:pt x="383760" y="1527683"/>
                  </a:lnTo>
                  <a:lnTo>
                    <a:pt x="390933" y="1587175"/>
                  </a:lnTo>
                  <a:lnTo>
                    <a:pt x="405245" y="1651424"/>
                  </a:lnTo>
                  <a:lnTo>
                    <a:pt x="424284" y="1720429"/>
                  </a:lnTo>
                  <a:lnTo>
                    <a:pt x="238370" y="1758505"/>
                  </a:lnTo>
                  <a:lnTo>
                    <a:pt x="226451" y="1763264"/>
                  </a:lnTo>
                  <a:lnTo>
                    <a:pt x="219302" y="1772783"/>
                  </a:lnTo>
                  <a:lnTo>
                    <a:pt x="216918" y="1782300"/>
                  </a:lnTo>
                  <a:lnTo>
                    <a:pt x="216918" y="1794199"/>
                  </a:lnTo>
                  <a:lnTo>
                    <a:pt x="221685" y="1806096"/>
                  </a:lnTo>
                  <a:lnTo>
                    <a:pt x="224272" y="1808680"/>
                  </a:lnTo>
                  <a:lnTo>
                    <a:pt x="293212" y="1808680"/>
                  </a:lnTo>
                  <a:lnTo>
                    <a:pt x="502952" y="1763264"/>
                  </a:lnTo>
                  <a:lnTo>
                    <a:pt x="491053" y="1732328"/>
                  </a:lnTo>
                  <a:lnTo>
                    <a:pt x="452909" y="1603830"/>
                  </a:lnTo>
                  <a:lnTo>
                    <a:pt x="440976" y="1496750"/>
                  </a:lnTo>
                  <a:lnTo>
                    <a:pt x="450529" y="1411093"/>
                  </a:lnTo>
                  <a:lnTo>
                    <a:pt x="486260" y="1346831"/>
                  </a:lnTo>
                  <a:lnTo>
                    <a:pt x="512505" y="1323034"/>
                  </a:lnTo>
                  <a:lnTo>
                    <a:pt x="541096" y="1306366"/>
                  </a:lnTo>
                  <a:lnTo>
                    <a:pt x="603072" y="1287355"/>
                  </a:lnTo>
                  <a:lnTo>
                    <a:pt x="636456" y="1284978"/>
                  </a:lnTo>
                  <a:lnTo>
                    <a:pt x="1133918" y="1284978"/>
                  </a:lnTo>
                  <a:lnTo>
                    <a:pt x="1241902" y="1258805"/>
                  </a:lnTo>
                  <a:lnTo>
                    <a:pt x="1234577" y="1227845"/>
                  </a:lnTo>
                  <a:lnTo>
                    <a:pt x="705572" y="1227845"/>
                  </a:lnTo>
                  <a:lnTo>
                    <a:pt x="676980" y="1225469"/>
                  </a:lnTo>
                  <a:close/>
                </a:path>
                <a:path w="1773554" h="1809115">
                  <a:moveTo>
                    <a:pt x="1512531" y="1125528"/>
                  </a:moveTo>
                  <a:lnTo>
                    <a:pt x="1313430" y="1125528"/>
                  </a:lnTo>
                  <a:lnTo>
                    <a:pt x="1361094" y="1130280"/>
                  </a:lnTo>
                  <a:lnTo>
                    <a:pt x="1406377" y="1142196"/>
                  </a:lnTo>
                  <a:lnTo>
                    <a:pt x="1451661" y="1156454"/>
                  </a:lnTo>
                  <a:lnTo>
                    <a:pt x="1489805" y="1180251"/>
                  </a:lnTo>
                  <a:lnTo>
                    <a:pt x="1523189" y="1213587"/>
                  </a:lnTo>
                  <a:lnTo>
                    <a:pt x="1549401" y="1273063"/>
                  </a:lnTo>
                  <a:lnTo>
                    <a:pt x="1554161" y="1349207"/>
                  </a:lnTo>
                  <a:lnTo>
                    <a:pt x="1549401" y="1392049"/>
                  </a:lnTo>
                  <a:lnTo>
                    <a:pt x="1535122" y="1439643"/>
                  </a:lnTo>
                  <a:lnTo>
                    <a:pt x="1518430" y="1489611"/>
                  </a:lnTo>
                  <a:lnTo>
                    <a:pt x="1494598" y="1544341"/>
                  </a:lnTo>
                  <a:lnTo>
                    <a:pt x="1475526" y="1584796"/>
                  </a:lnTo>
                  <a:lnTo>
                    <a:pt x="1520810" y="1587175"/>
                  </a:lnTo>
                  <a:lnTo>
                    <a:pt x="1742501" y="1594311"/>
                  </a:lnTo>
                  <a:lnTo>
                    <a:pt x="1754400" y="1591932"/>
                  </a:lnTo>
                  <a:lnTo>
                    <a:pt x="1763953" y="1587175"/>
                  </a:lnTo>
                  <a:lnTo>
                    <a:pt x="1771093" y="1577657"/>
                  </a:lnTo>
                  <a:lnTo>
                    <a:pt x="1773472" y="1565758"/>
                  </a:lnTo>
                  <a:lnTo>
                    <a:pt x="1773472" y="1553859"/>
                  </a:lnTo>
                  <a:lnTo>
                    <a:pt x="1766333" y="1544341"/>
                  </a:lnTo>
                  <a:lnTo>
                    <a:pt x="1756780" y="1537201"/>
                  </a:lnTo>
                  <a:lnTo>
                    <a:pt x="1744881" y="1534822"/>
                  </a:lnTo>
                  <a:lnTo>
                    <a:pt x="1566093" y="1527683"/>
                  </a:lnTo>
                  <a:lnTo>
                    <a:pt x="1601857" y="1420599"/>
                  </a:lnTo>
                  <a:lnTo>
                    <a:pt x="1613757" y="1327787"/>
                  </a:lnTo>
                  <a:lnTo>
                    <a:pt x="1604237" y="1244513"/>
                  </a:lnTo>
                  <a:lnTo>
                    <a:pt x="1570853" y="1177875"/>
                  </a:lnTo>
                  <a:lnTo>
                    <a:pt x="1527949" y="1135066"/>
                  </a:lnTo>
                  <a:lnTo>
                    <a:pt x="1512531" y="1125528"/>
                  </a:lnTo>
                  <a:close/>
                </a:path>
                <a:path w="1773554" h="1809115">
                  <a:moveTo>
                    <a:pt x="1133918" y="1284978"/>
                  </a:moveTo>
                  <a:lnTo>
                    <a:pt x="696052" y="1284978"/>
                  </a:lnTo>
                  <a:lnTo>
                    <a:pt x="719884" y="1287355"/>
                  </a:lnTo>
                  <a:lnTo>
                    <a:pt x="741336" y="1380134"/>
                  </a:lnTo>
                  <a:lnTo>
                    <a:pt x="1133918" y="1284978"/>
                  </a:lnTo>
                  <a:close/>
                </a:path>
                <a:path w="1773554" h="1809115">
                  <a:moveTo>
                    <a:pt x="1099668" y="642489"/>
                  </a:moveTo>
                  <a:lnTo>
                    <a:pt x="483880" y="642489"/>
                  </a:lnTo>
                  <a:lnTo>
                    <a:pt x="533956" y="644865"/>
                  </a:lnTo>
                  <a:lnTo>
                    <a:pt x="586380" y="651995"/>
                  </a:lnTo>
                  <a:lnTo>
                    <a:pt x="586380" y="690083"/>
                  </a:lnTo>
                  <a:lnTo>
                    <a:pt x="588760" y="711471"/>
                  </a:lnTo>
                  <a:lnTo>
                    <a:pt x="593552" y="730515"/>
                  </a:lnTo>
                  <a:lnTo>
                    <a:pt x="591173" y="730515"/>
                  </a:lnTo>
                  <a:lnTo>
                    <a:pt x="705572" y="1227845"/>
                  </a:lnTo>
                  <a:lnTo>
                    <a:pt x="1234577" y="1227845"/>
                  </a:lnTo>
                  <a:lnTo>
                    <a:pt x="1210930" y="1127904"/>
                  </a:lnTo>
                  <a:lnTo>
                    <a:pt x="1237142" y="1125528"/>
                  </a:lnTo>
                  <a:lnTo>
                    <a:pt x="1512531" y="1125528"/>
                  </a:lnTo>
                  <a:lnTo>
                    <a:pt x="1477906" y="1104107"/>
                  </a:lnTo>
                  <a:lnTo>
                    <a:pt x="1423069" y="1085096"/>
                  </a:lnTo>
                  <a:lnTo>
                    <a:pt x="1368233" y="1073181"/>
                  </a:lnTo>
                  <a:lnTo>
                    <a:pt x="1331698" y="1068428"/>
                  </a:lnTo>
                  <a:lnTo>
                    <a:pt x="1198998" y="1068428"/>
                  </a:lnTo>
                  <a:lnTo>
                    <a:pt x="1099668" y="642489"/>
                  </a:lnTo>
                  <a:close/>
                </a:path>
                <a:path w="1773554" h="1809115">
                  <a:moveTo>
                    <a:pt x="481500" y="582980"/>
                  </a:moveTo>
                  <a:lnTo>
                    <a:pt x="452909" y="582980"/>
                  </a:lnTo>
                  <a:lnTo>
                    <a:pt x="402832" y="587732"/>
                  </a:lnTo>
                  <a:lnTo>
                    <a:pt x="355169" y="597271"/>
                  </a:lnTo>
                  <a:lnTo>
                    <a:pt x="309882" y="611530"/>
                  </a:lnTo>
                  <a:lnTo>
                    <a:pt x="269358" y="630574"/>
                  </a:lnTo>
                  <a:lnTo>
                    <a:pt x="228834" y="654371"/>
                  </a:lnTo>
                  <a:lnTo>
                    <a:pt x="174011" y="706718"/>
                  </a:lnTo>
                  <a:lnTo>
                    <a:pt x="140637" y="747183"/>
                  </a:lnTo>
                  <a:lnTo>
                    <a:pt x="116802" y="792401"/>
                  </a:lnTo>
                  <a:lnTo>
                    <a:pt x="97733" y="837586"/>
                  </a:lnTo>
                  <a:lnTo>
                    <a:pt x="83431" y="880427"/>
                  </a:lnTo>
                  <a:lnTo>
                    <a:pt x="73895" y="923269"/>
                  </a:lnTo>
                  <a:lnTo>
                    <a:pt x="69128" y="961357"/>
                  </a:lnTo>
                  <a:lnTo>
                    <a:pt x="64359" y="994660"/>
                  </a:lnTo>
                  <a:lnTo>
                    <a:pt x="26220" y="1016081"/>
                  </a:lnTo>
                  <a:lnTo>
                    <a:pt x="0" y="1077933"/>
                  </a:lnTo>
                  <a:lnTo>
                    <a:pt x="7151" y="1111269"/>
                  </a:lnTo>
                  <a:lnTo>
                    <a:pt x="40524" y="1151701"/>
                  </a:lnTo>
                  <a:lnTo>
                    <a:pt x="88197" y="1165993"/>
                  </a:lnTo>
                  <a:lnTo>
                    <a:pt x="104883" y="1163616"/>
                  </a:lnTo>
                  <a:lnTo>
                    <a:pt x="150173" y="1139819"/>
                  </a:lnTo>
                  <a:lnTo>
                    <a:pt x="176394" y="1077933"/>
                  </a:lnTo>
                  <a:lnTo>
                    <a:pt x="171628" y="1044631"/>
                  </a:lnTo>
                  <a:lnTo>
                    <a:pt x="152556" y="1016081"/>
                  </a:lnTo>
                  <a:lnTo>
                    <a:pt x="123951" y="997036"/>
                  </a:lnTo>
                  <a:lnTo>
                    <a:pt x="126334" y="968486"/>
                  </a:lnTo>
                  <a:lnTo>
                    <a:pt x="133487" y="935151"/>
                  </a:lnTo>
                  <a:lnTo>
                    <a:pt x="140637" y="899471"/>
                  </a:lnTo>
                  <a:lnTo>
                    <a:pt x="152556" y="859006"/>
                  </a:lnTo>
                  <a:lnTo>
                    <a:pt x="169241" y="820951"/>
                  </a:lnTo>
                  <a:lnTo>
                    <a:pt x="190697" y="782862"/>
                  </a:lnTo>
                  <a:lnTo>
                    <a:pt x="216918" y="747183"/>
                  </a:lnTo>
                  <a:lnTo>
                    <a:pt x="250289" y="713847"/>
                  </a:lnTo>
                  <a:lnTo>
                    <a:pt x="281277" y="690083"/>
                  </a:lnTo>
                  <a:lnTo>
                    <a:pt x="352789" y="659124"/>
                  </a:lnTo>
                  <a:lnTo>
                    <a:pt x="393313" y="649618"/>
                  </a:lnTo>
                  <a:lnTo>
                    <a:pt x="436216" y="642489"/>
                  </a:lnTo>
                  <a:lnTo>
                    <a:pt x="1099668" y="642489"/>
                  </a:lnTo>
                  <a:lnTo>
                    <a:pt x="1094118" y="618692"/>
                  </a:lnTo>
                  <a:lnTo>
                    <a:pt x="1262143" y="618692"/>
                  </a:lnTo>
                  <a:lnTo>
                    <a:pt x="1294358" y="611530"/>
                  </a:lnTo>
                  <a:lnTo>
                    <a:pt x="1339642" y="597271"/>
                  </a:lnTo>
                  <a:lnTo>
                    <a:pt x="1343688" y="594895"/>
                  </a:lnTo>
                  <a:lnTo>
                    <a:pt x="595932" y="594895"/>
                  </a:lnTo>
                  <a:lnTo>
                    <a:pt x="564928" y="590109"/>
                  </a:lnTo>
                  <a:lnTo>
                    <a:pt x="481500" y="582980"/>
                  </a:lnTo>
                  <a:close/>
                </a:path>
                <a:path w="1773554" h="1809115">
                  <a:moveTo>
                    <a:pt x="1313430" y="1066051"/>
                  </a:moveTo>
                  <a:lnTo>
                    <a:pt x="1225210" y="1066051"/>
                  </a:lnTo>
                  <a:lnTo>
                    <a:pt x="1198998" y="1068428"/>
                  </a:lnTo>
                  <a:lnTo>
                    <a:pt x="1331698" y="1068428"/>
                  </a:lnTo>
                  <a:lnTo>
                    <a:pt x="1313430" y="1066051"/>
                  </a:lnTo>
                  <a:close/>
                </a:path>
                <a:path w="1773554" h="1809115">
                  <a:moveTo>
                    <a:pt x="1262143" y="618692"/>
                  </a:moveTo>
                  <a:lnTo>
                    <a:pt x="1094118" y="618692"/>
                  </a:lnTo>
                  <a:lnTo>
                    <a:pt x="1127503" y="623445"/>
                  </a:lnTo>
                  <a:lnTo>
                    <a:pt x="1165647" y="625821"/>
                  </a:lnTo>
                  <a:lnTo>
                    <a:pt x="1206171" y="625821"/>
                  </a:lnTo>
                  <a:lnTo>
                    <a:pt x="1251454" y="621068"/>
                  </a:lnTo>
                  <a:lnTo>
                    <a:pt x="1262143" y="618692"/>
                  </a:lnTo>
                  <a:close/>
                </a:path>
                <a:path w="1773554" h="1809115">
                  <a:moveTo>
                    <a:pt x="870047" y="414023"/>
                  </a:moveTo>
                  <a:lnTo>
                    <a:pt x="827143" y="414023"/>
                  </a:lnTo>
                  <a:lnTo>
                    <a:pt x="781860" y="421186"/>
                  </a:lnTo>
                  <a:lnTo>
                    <a:pt x="717504" y="444983"/>
                  </a:lnTo>
                  <a:lnTo>
                    <a:pt x="665048" y="485415"/>
                  </a:lnTo>
                  <a:lnTo>
                    <a:pt x="622144" y="535385"/>
                  </a:lnTo>
                  <a:lnTo>
                    <a:pt x="595932" y="594895"/>
                  </a:lnTo>
                  <a:lnTo>
                    <a:pt x="1343688" y="594895"/>
                  </a:lnTo>
                  <a:lnTo>
                    <a:pt x="1380165" y="573474"/>
                  </a:lnTo>
                  <a:lnTo>
                    <a:pt x="1388959" y="566345"/>
                  </a:lnTo>
                  <a:lnTo>
                    <a:pt x="1165647" y="566345"/>
                  </a:lnTo>
                  <a:lnTo>
                    <a:pt x="1127503" y="563935"/>
                  </a:lnTo>
                  <a:lnTo>
                    <a:pt x="1094118" y="559182"/>
                  </a:lnTo>
                  <a:lnTo>
                    <a:pt x="1070287" y="554430"/>
                  </a:lnTo>
                  <a:lnTo>
                    <a:pt x="1048835" y="516341"/>
                  </a:lnTo>
                  <a:lnTo>
                    <a:pt x="1020210" y="485415"/>
                  </a:lnTo>
                  <a:lnTo>
                    <a:pt x="986859" y="459241"/>
                  </a:lnTo>
                  <a:lnTo>
                    <a:pt x="951095" y="437820"/>
                  </a:lnTo>
                  <a:lnTo>
                    <a:pt x="910571" y="423562"/>
                  </a:lnTo>
                  <a:lnTo>
                    <a:pt x="870047" y="414023"/>
                  </a:lnTo>
                  <a:close/>
                </a:path>
                <a:path w="1773554" h="1809115">
                  <a:moveTo>
                    <a:pt x="1444521" y="0"/>
                  </a:moveTo>
                  <a:lnTo>
                    <a:pt x="1427829" y="0"/>
                  </a:lnTo>
                  <a:lnTo>
                    <a:pt x="1411137" y="2376"/>
                  </a:lnTo>
                  <a:lnTo>
                    <a:pt x="1394478" y="9505"/>
                  </a:lnTo>
                  <a:lnTo>
                    <a:pt x="1380165" y="19011"/>
                  </a:lnTo>
                  <a:lnTo>
                    <a:pt x="1356334" y="45184"/>
                  </a:lnTo>
                  <a:lnTo>
                    <a:pt x="1346781" y="78520"/>
                  </a:lnTo>
                  <a:lnTo>
                    <a:pt x="1349161" y="111823"/>
                  </a:lnTo>
                  <a:lnTo>
                    <a:pt x="1380165" y="157041"/>
                  </a:lnTo>
                  <a:lnTo>
                    <a:pt x="1430209" y="176085"/>
                  </a:lnTo>
                  <a:lnTo>
                    <a:pt x="1439761" y="230809"/>
                  </a:lnTo>
                  <a:lnTo>
                    <a:pt x="1442033" y="280779"/>
                  </a:lnTo>
                  <a:lnTo>
                    <a:pt x="1442141" y="328373"/>
                  </a:lnTo>
                  <a:lnTo>
                    <a:pt x="1439761" y="371215"/>
                  </a:lnTo>
                  <a:lnTo>
                    <a:pt x="1430209" y="409270"/>
                  </a:lnTo>
                  <a:lnTo>
                    <a:pt x="1399237" y="473533"/>
                  </a:lnTo>
                  <a:lnTo>
                    <a:pt x="1339642" y="528256"/>
                  </a:lnTo>
                  <a:lnTo>
                    <a:pt x="1296738" y="547300"/>
                  </a:lnTo>
                  <a:lnTo>
                    <a:pt x="1253834" y="559182"/>
                  </a:lnTo>
                  <a:lnTo>
                    <a:pt x="1208550" y="566345"/>
                  </a:lnTo>
                  <a:lnTo>
                    <a:pt x="1388959" y="566345"/>
                  </a:lnTo>
                  <a:lnTo>
                    <a:pt x="1446901" y="511588"/>
                  </a:lnTo>
                  <a:lnTo>
                    <a:pt x="1468353" y="473533"/>
                  </a:lnTo>
                  <a:lnTo>
                    <a:pt x="1485045" y="433068"/>
                  </a:lnTo>
                  <a:lnTo>
                    <a:pt x="1496977" y="385473"/>
                  </a:lnTo>
                  <a:lnTo>
                    <a:pt x="1501737" y="335503"/>
                  </a:lnTo>
                  <a:lnTo>
                    <a:pt x="1504117" y="280779"/>
                  </a:lnTo>
                  <a:lnTo>
                    <a:pt x="1496977" y="221303"/>
                  </a:lnTo>
                  <a:lnTo>
                    <a:pt x="1487425" y="157041"/>
                  </a:lnTo>
                  <a:lnTo>
                    <a:pt x="1511257" y="130867"/>
                  </a:lnTo>
                  <a:lnTo>
                    <a:pt x="1520809" y="97564"/>
                  </a:lnTo>
                  <a:lnTo>
                    <a:pt x="1518429" y="64229"/>
                  </a:lnTo>
                  <a:lnTo>
                    <a:pt x="1504117" y="33302"/>
                  </a:lnTo>
                  <a:lnTo>
                    <a:pt x="1492184" y="21387"/>
                  </a:lnTo>
                  <a:lnTo>
                    <a:pt x="1477905" y="9505"/>
                  </a:lnTo>
                  <a:lnTo>
                    <a:pt x="144452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5" name="object 4">
            <a:extLst>
              <a:ext uri="{FF2B5EF4-FFF2-40B4-BE49-F238E27FC236}">
                <a16:creationId xmlns:a16="http://schemas.microsoft.com/office/drawing/2014/main" id="{A9298C67-CC6D-E4C5-B085-95168DE8E6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98515162"/>
              </p:ext>
            </p:extLst>
          </p:nvPr>
        </p:nvGraphicFramePr>
        <p:xfrm>
          <a:off x="690168" y="3006598"/>
          <a:ext cx="7390765" cy="1786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" name="Picture 2" descr="St. Peter's CE Primary Academy, Salisbury | Teaching Jobs &amp; Education Jobs  | MyNewTerm">
            <a:extLst>
              <a:ext uri="{FF2B5EF4-FFF2-40B4-BE49-F238E27FC236}">
                <a16:creationId xmlns:a16="http://schemas.microsoft.com/office/drawing/2014/main" id="{60CC2213-CA88-6A87-D835-10896A0A40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965" y="332288"/>
            <a:ext cx="2186742" cy="1011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81AEB8A9-B768-4E30-BA55-D919E6687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500" y="-2"/>
            <a:ext cx="3052451" cy="68580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2529" y="640080"/>
            <a:ext cx="2572391" cy="56132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700"/>
            <a:r>
              <a:rPr lang="en-US" sz="5000" dirty="0">
                <a:solidFill>
                  <a:srgbClr val="FFFFFF"/>
                </a:solidFill>
              </a:rPr>
              <a:t>Moving away from Spelling Tests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524863" y="640080"/>
            <a:ext cx="5379104" cy="3745107"/>
          </a:xfrm>
          <a:prstGeom prst="rect">
            <a:avLst/>
          </a:prstGeom>
        </p:spPr>
        <p:txBody>
          <a:bodyPr vert="horz" lIns="45720" tIns="45720" rIns="45720" bIns="45720" rtlCol="0">
            <a:noAutofit/>
          </a:bodyPr>
          <a:lstStyle/>
          <a:p>
            <a:pPr marL="12700" defTabSz="914400">
              <a:lnSpc>
                <a:spcPct val="90000"/>
              </a:lnSpc>
              <a:spcBef>
                <a:spcPts val="434"/>
              </a:spcBef>
              <a:buClr>
                <a:schemeClr val="accent1"/>
              </a:buClr>
            </a:pPr>
            <a:r>
              <a:rPr lang="en-US" sz="2800" b="1" spc="-10" dirty="0">
                <a:latin typeface="Topmarks" pitchFamily="2" charset="77"/>
              </a:rPr>
              <a:t>Limitations:</a:t>
            </a:r>
            <a:endParaRPr lang="en-US" sz="2800" dirty="0">
              <a:latin typeface="Topmarks" pitchFamily="2" charset="77"/>
            </a:endParaRPr>
          </a:p>
          <a:p>
            <a:pPr marL="355600" marR="313690" indent="-342900" defTabSz="914400">
              <a:lnSpc>
                <a:spcPct val="90000"/>
              </a:lnSpc>
              <a:spcBef>
                <a:spcPts val="720"/>
              </a:spcBef>
              <a:buClr>
                <a:schemeClr val="accent1"/>
              </a:buClr>
              <a:buChar char="•"/>
              <a:tabLst>
                <a:tab pos="354965" algn="l"/>
                <a:tab pos="355600" algn="l"/>
              </a:tabLst>
            </a:pPr>
            <a:r>
              <a:rPr lang="en-US" sz="2000" spc="-5" dirty="0">
                <a:latin typeface="Topmarks" pitchFamily="2" charset="77"/>
              </a:rPr>
              <a:t>Written</a:t>
            </a:r>
            <a:r>
              <a:rPr lang="en-US" sz="2000" spc="30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work</a:t>
            </a:r>
            <a:r>
              <a:rPr lang="en-US" sz="2000" spc="2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does</a:t>
            </a:r>
            <a:r>
              <a:rPr lang="en-US" sz="2000" spc="10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not</a:t>
            </a:r>
            <a:r>
              <a:rPr lang="en-US" sz="2000" spc="10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reflect</a:t>
            </a:r>
            <a:r>
              <a:rPr lang="en-US" sz="2000" spc="2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spelling</a:t>
            </a:r>
            <a:r>
              <a:rPr lang="en-US" sz="2000" spc="10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test </a:t>
            </a:r>
            <a:r>
              <a:rPr lang="en-US" sz="2000" spc="-825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results;</a:t>
            </a:r>
            <a:endParaRPr lang="en-US" sz="2000" dirty="0">
              <a:latin typeface="Topmarks" pitchFamily="2" charset="77"/>
            </a:endParaRPr>
          </a:p>
          <a:p>
            <a:pPr marL="355600" marR="330200" indent="-342900" defTabSz="914400">
              <a:lnSpc>
                <a:spcPct val="90000"/>
              </a:lnSpc>
              <a:spcBef>
                <a:spcPts val="680"/>
              </a:spcBef>
              <a:buClr>
                <a:schemeClr val="accent1"/>
              </a:buClr>
              <a:buChar char="•"/>
              <a:tabLst>
                <a:tab pos="354965" algn="l"/>
                <a:tab pos="355600" algn="l"/>
              </a:tabLst>
            </a:pPr>
            <a:r>
              <a:rPr lang="en-US" sz="2000" spc="-5" dirty="0">
                <a:latin typeface="Topmarks" pitchFamily="2" charset="77"/>
              </a:rPr>
              <a:t>Children</a:t>
            </a:r>
            <a:r>
              <a:rPr lang="en-US" sz="2000" spc="2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become</a:t>
            </a:r>
            <a:r>
              <a:rPr lang="en-US" sz="2000" spc="15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passive</a:t>
            </a:r>
            <a:r>
              <a:rPr lang="en-US" sz="2000" spc="2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learners,</a:t>
            </a:r>
            <a:r>
              <a:rPr lang="en-US" sz="2000" spc="2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receiving </a:t>
            </a:r>
            <a:r>
              <a:rPr lang="en-US" sz="2000" spc="-819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delivered</a:t>
            </a:r>
            <a:r>
              <a:rPr lang="en-US" sz="2000" spc="25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knowledge</a:t>
            </a:r>
            <a:r>
              <a:rPr lang="en-US" sz="2000" spc="2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and</a:t>
            </a:r>
            <a:r>
              <a:rPr lang="en-US" sz="2000" spc="1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are</a:t>
            </a:r>
            <a:r>
              <a:rPr lang="en-US" sz="2000" spc="10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not</a:t>
            </a:r>
            <a:r>
              <a:rPr lang="en-US" sz="2000" spc="1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actively </a:t>
            </a:r>
            <a:r>
              <a:rPr lang="en-US" sz="2000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involved</a:t>
            </a:r>
            <a:r>
              <a:rPr lang="en-US" sz="2000" spc="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in</a:t>
            </a:r>
            <a:r>
              <a:rPr lang="en-US" sz="2000" spc="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the learning</a:t>
            </a:r>
            <a:r>
              <a:rPr lang="en-US" sz="2000" spc="2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process;</a:t>
            </a:r>
            <a:endParaRPr lang="en-US" sz="2000" dirty="0">
              <a:latin typeface="Topmarks" pitchFamily="2" charset="77"/>
            </a:endParaRPr>
          </a:p>
          <a:p>
            <a:pPr marL="355600" marR="5080" indent="-342900" defTabSz="914400">
              <a:lnSpc>
                <a:spcPct val="90000"/>
              </a:lnSpc>
              <a:spcBef>
                <a:spcPts val="690"/>
              </a:spcBef>
              <a:buClr>
                <a:schemeClr val="accent1"/>
              </a:buClr>
              <a:buChar char="•"/>
              <a:tabLst>
                <a:tab pos="355600" algn="l"/>
              </a:tabLst>
            </a:pPr>
            <a:r>
              <a:rPr lang="en-US" sz="2000" spc="-5" dirty="0">
                <a:latin typeface="Topmarks" pitchFamily="2" charset="77"/>
              </a:rPr>
              <a:t>The teaching </a:t>
            </a:r>
            <a:r>
              <a:rPr lang="en-US" sz="2000" dirty="0">
                <a:latin typeface="Topmarks" pitchFamily="2" charset="77"/>
              </a:rPr>
              <a:t>of </a:t>
            </a:r>
            <a:r>
              <a:rPr lang="en-US" sz="2000" spc="-5" dirty="0">
                <a:latin typeface="Topmarks" pitchFamily="2" charset="77"/>
              </a:rPr>
              <a:t>spelling is </a:t>
            </a:r>
            <a:r>
              <a:rPr lang="en-US" sz="2000" spc="-10" dirty="0">
                <a:latin typeface="Topmarks" pitchFamily="2" charset="77"/>
              </a:rPr>
              <a:t>removed from the </a:t>
            </a:r>
            <a:r>
              <a:rPr lang="en-US" sz="2000" spc="-82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process of </a:t>
            </a:r>
            <a:r>
              <a:rPr lang="en-US" sz="2000" spc="-10" dirty="0">
                <a:latin typeface="Topmarks" pitchFamily="2" charset="77"/>
              </a:rPr>
              <a:t>writing </a:t>
            </a:r>
            <a:r>
              <a:rPr lang="en-US" sz="2000" spc="-5" dirty="0">
                <a:latin typeface="Topmarks" pitchFamily="2" charset="77"/>
              </a:rPr>
              <a:t>and is </a:t>
            </a:r>
            <a:r>
              <a:rPr lang="en-US" sz="2000" spc="-10" dirty="0">
                <a:latin typeface="Topmarks" pitchFamily="2" charset="77"/>
              </a:rPr>
              <a:t>taught </a:t>
            </a:r>
            <a:r>
              <a:rPr lang="en-US" sz="2000" spc="-5" dirty="0">
                <a:latin typeface="Topmarks" pitchFamily="2" charset="77"/>
              </a:rPr>
              <a:t>as a </a:t>
            </a:r>
            <a:r>
              <a:rPr lang="en-US" sz="2000" spc="-10" dirty="0">
                <a:latin typeface="Topmarks" pitchFamily="2" charset="77"/>
              </a:rPr>
              <a:t>discrete </a:t>
            </a:r>
            <a:r>
              <a:rPr lang="en-US" sz="2000" spc="-82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skill;</a:t>
            </a:r>
            <a:endParaRPr lang="en-US" sz="2000" dirty="0">
              <a:latin typeface="Topmarks" pitchFamily="2" charset="77"/>
            </a:endParaRPr>
          </a:p>
          <a:p>
            <a:pPr marL="355600" marR="713105" indent="-342900" defTabSz="914400">
              <a:lnSpc>
                <a:spcPct val="90000"/>
              </a:lnSpc>
              <a:spcBef>
                <a:spcPts val="685"/>
              </a:spcBef>
              <a:buClr>
                <a:schemeClr val="accent1"/>
              </a:buClr>
              <a:buChar char="•"/>
              <a:tabLst>
                <a:tab pos="355600" algn="l"/>
              </a:tabLst>
            </a:pPr>
            <a:r>
              <a:rPr lang="en-US" sz="2000" spc="-5" dirty="0">
                <a:latin typeface="Topmarks" pitchFamily="2" charset="77"/>
              </a:rPr>
              <a:t>Test </a:t>
            </a:r>
            <a:r>
              <a:rPr lang="en-US" sz="2000" spc="-10" dirty="0">
                <a:latin typeface="Topmarks" pitchFamily="2" charset="77"/>
              </a:rPr>
              <a:t>results </a:t>
            </a:r>
            <a:r>
              <a:rPr lang="en-US" sz="2000" spc="-5" dirty="0">
                <a:latin typeface="Topmarks" pitchFamily="2" charset="77"/>
              </a:rPr>
              <a:t>should </a:t>
            </a:r>
            <a:r>
              <a:rPr lang="en-US" sz="2000" spc="-10" dirty="0">
                <a:latin typeface="Topmarks" pitchFamily="2" charset="77"/>
              </a:rPr>
              <a:t>not </a:t>
            </a:r>
            <a:r>
              <a:rPr lang="en-US" sz="2000" spc="-5" dirty="0">
                <a:latin typeface="Topmarks" pitchFamily="2" charset="77"/>
              </a:rPr>
              <a:t>be wholly </a:t>
            </a:r>
            <a:r>
              <a:rPr lang="en-US" sz="2000" spc="-10" dirty="0">
                <a:latin typeface="Topmarks" pitchFamily="2" charset="77"/>
              </a:rPr>
              <a:t>used to </a:t>
            </a:r>
            <a:r>
              <a:rPr lang="en-US" sz="2000" spc="-82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assess</a:t>
            </a:r>
            <a:r>
              <a:rPr lang="en-US" sz="2000" spc="2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children’s</a:t>
            </a:r>
            <a:r>
              <a:rPr lang="en-US" sz="2000" spc="-1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spelling</a:t>
            </a:r>
            <a:r>
              <a:rPr lang="en-US" sz="2000" spc="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skill</a:t>
            </a:r>
            <a:r>
              <a:rPr lang="en-US" sz="200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level.</a:t>
            </a:r>
            <a:endParaRPr lang="en-US" sz="2000" dirty="0">
              <a:latin typeface="Topmarks" pitchFamily="2" charset="77"/>
            </a:endParaRPr>
          </a:p>
        </p:txBody>
      </p:sp>
      <p:pic>
        <p:nvPicPr>
          <p:cNvPr id="5" name="Picture 2" descr="St. Peter's CE Primary Academy, Salisbury | Teaching Jobs &amp; Education Jobs  | MyNewTerm">
            <a:extLst>
              <a:ext uri="{FF2B5EF4-FFF2-40B4-BE49-F238E27FC236}">
                <a16:creationId xmlns:a16="http://schemas.microsoft.com/office/drawing/2014/main" id="{0888294E-A36C-C431-1158-96EC4D01B3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91208" y="4876800"/>
            <a:ext cx="3646414" cy="1685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096" y="585216"/>
            <a:ext cx="3549183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700"/>
            <a:r>
              <a:rPr lang="en-US" sz="5000" dirty="0"/>
              <a:t>The </a:t>
            </a:r>
            <a:r>
              <a:rPr lang="en-US" sz="5000" u="sng" dirty="0"/>
              <a:t>Teaching</a:t>
            </a:r>
            <a:r>
              <a:rPr lang="en-US" sz="5000" i="1" dirty="0"/>
              <a:t> </a:t>
            </a:r>
            <a:r>
              <a:rPr lang="en-US" sz="5000" dirty="0"/>
              <a:t>of Spelling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68096" y="2286000"/>
            <a:ext cx="3492177" cy="4023360"/>
          </a:xfrm>
          <a:prstGeom prst="rect">
            <a:avLst/>
          </a:prstGeom>
        </p:spPr>
        <p:txBody>
          <a:bodyPr vert="horz" lIns="45720" tIns="45720" rIns="45720" bIns="45720" rtlCol="0">
            <a:noAutofit/>
          </a:bodyPr>
          <a:lstStyle/>
          <a:p>
            <a:pPr marL="184785" marR="5080" indent="-172720" defTabSz="914400">
              <a:lnSpc>
                <a:spcPct val="90000"/>
              </a:lnSpc>
              <a:spcBef>
                <a:spcPts val="805"/>
              </a:spcBef>
              <a:buClr>
                <a:schemeClr val="accent1"/>
              </a:buClr>
              <a:buFont typeface="Arial MT"/>
              <a:buChar char="•"/>
              <a:tabLst>
                <a:tab pos="185420" algn="l"/>
              </a:tabLst>
            </a:pPr>
            <a:r>
              <a:rPr lang="en-US" sz="2200" spc="-5" dirty="0">
                <a:latin typeface="Topmarks" pitchFamily="2" charset="77"/>
              </a:rPr>
              <a:t>Dedicated sessions thrice weekly </a:t>
            </a:r>
            <a:r>
              <a:rPr lang="en-US" sz="2200" b="1" spc="-5" dirty="0">
                <a:latin typeface="Topmarks" pitchFamily="2" charset="77"/>
              </a:rPr>
              <a:t>as well as </a:t>
            </a:r>
            <a:r>
              <a:rPr lang="en-US" sz="2200" spc="-5" dirty="0">
                <a:latin typeface="Topmarks" pitchFamily="2" charset="77"/>
              </a:rPr>
              <a:t>twice weekly focus in English lesson starters.</a:t>
            </a:r>
          </a:p>
          <a:p>
            <a:pPr marL="184785" marR="5080" indent="-172720" defTabSz="914400">
              <a:lnSpc>
                <a:spcPct val="90000"/>
              </a:lnSpc>
              <a:spcBef>
                <a:spcPts val="805"/>
              </a:spcBef>
              <a:buClr>
                <a:schemeClr val="accent1"/>
              </a:buClr>
              <a:buFont typeface="Arial MT"/>
              <a:buChar char="•"/>
              <a:tabLst>
                <a:tab pos="185420" algn="l"/>
              </a:tabLst>
            </a:pPr>
            <a:r>
              <a:rPr lang="en-US" sz="2200" spc="-5" dirty="0">
                <a:latin typeface="Topmarks" pitchFamily="2" charset="77"/>
              </a:rPr>
              <a:t>Rules, </a:t>
            </a:r>
            <a:r>
              <a:rPr lang="en-US" sz="2200" dirty="0">
                <a:latin typeface="Topmarks" pitchFamily="2" charset="77"/>
              </a:rPr>
              <a:t>patterns </a:t>
            </a:r>
            <a:r>
              <a:rPr lang="en-US" sz="2200" spc="5" dirty="0">
                <a:latin typeface="Topmarks" pitchFamily="2" charset="77"/>
              </a:rPr>
              <a:t>and </a:t>
            </a:r>
            <a:r>
              <a:rPr lang="en-US" sz="2200" b="1" dirty="0">
                <a:latin typeface="Topmarks" pitchFamily="2" charset="77"/>
              </a:rPr>
              <a:t>etymology</a:t>
            </a:r>
            <a:r>
              <a:rPr lang="en-US" sz="2200" dirty="0">
                <a:latin typeface="Topmarks" pitchFamily="2" charset="77"/>
              </a:rPr>
              <a:t> should </a:t>
            </a:r>
            <a:r>
              <a:rPr lang="en-US" sz="2200" spc="-5" dirty="0">
                <a:latin typeface="Topmarks" pitchFamily="2" charset="77"/>
              </a:rPr>
              <a:t>be </a:t>
            </a:r>
            <a:r>
              <a:rPr lang="en-US" sz="2200" spc="-944" dirty="0">
                <a:latin typeface="Topmarks" pitchFamily="2" charset="77"/>
              </a:rPr>
              <a:t> </a:t>
            </a:r>
            <a:r>
              <a:rPr lang="en-US" sz="2200" dirty="0">
                <a:latin typeface="Topmarks" pitchFamily="2" charset="77"/>
              </a:rPr>
              <a:t>investigated</a:t>
            </a:r>
            <a:r>
              <a:rPr lang="en-US" sz="2200" spc="-20" dirty="0">
                <a:latin typeface="Topmarks" pitchFamily="2" charset="77"/>
              </a:rPr>
              <a:t> </a:t>
            </a:r>
            <a:r>
              <a:rPr lang="en-US" sz="2200" spc="-5" dirty="0">
                <a:latin typeface="Topmarks" pitchFamily="2" charset="77"/>
              </a:rPr>
              <a:t>using</a:t>
            </a:r>
            <a:r>
              <a:rPr lang="en-US" sz="2200" spc="10" dirty="0">
                <a:latin typeface="Topmarks" pitchFamily="2" charset="77"/>
              </a:rPr>
              <a:t> </a:t>
            </a:r>
            <a:r>
              <a:rPr lang="en-US" sz="2200" dirty="0">
                <a:latin typeface="Topmarks" pitchFamily="2" charset="77"/>
              </a:rPr>
              <a:t>a</a:t>
            </a:r>
            <a:r>
              <a:rPr lang="en-US" sz="2200" spc="5" dirty="0">
                <a:latin typeface="Topmarks" pitchFamily="2" charset="77"/>
              </a:rPr>
              <a:t> </a:t>
            </a:r>
            <a:r>
              <a:rPr lang="en-US" sz="2200" spc="-5" dirty="0">
                <a:latin typeface="Topmarks" pitchFamily="2" charset="77"/>
              </a:rPr>
              <a:t>multi-sensory </a:t>
            </a:r>
            <a:r>
              <a:rPr lang="en-US" sz="2200" dirty="0">
                <a:latin typeface="Topmarks" pitchFamily="2" charset="77"/>
              </a:rPr>
              <a:t> approach;</a:t>
            </a:r>
          </a:p>
          <a:p>
            <a:pPr marL="184785" marR="5080" indent="-172720" defTabSz="914400">
              <a:lnSpc>
                <a:spcPct val="90000"/>
              </a:lnSpc>
              <a:spcBef>
                <a:spcPts val="805"/>
              </a:spcBef>
              <a:buClr>
                <a:schemeClr val="accent1"/>
              </a:buClr>
              <a:buFont typeface="Arial MT"/>
              <a:buChar char="•"/>
              <a:tabLst>
                <a:tab pos="185420" algn="l"/>
              </a:tabLst>
            </a:pPr>
            <a:r>
              <a:rPr lang="en-US" sz="2200" dirty="0">
                <a:latin typeface="Topmarks" pitchFamily="2" charset="77"/>
              </a:rPr>
              <a:t>Use of Spelling Shed materials.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D431EF2-5A31-4C05-AA3E-4580F5534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62456" y="0"/>
            <a:ext cx="457908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7678399-6817-4845-9B59-E82951B0B0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3756" y="321731"/>
            <a:ext cx="2949380" cy="366223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044E73A-9DB7-46CD-9B4D-9DE9FB5E6E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81846" y="321732"/>
            <a:ext cx="1014521" cy="3668542"/>
          </a:xfrm>
          <a:prstGeom prst="rect">
            <a:avLst/>
          </a:prstGeom>
          <a:solidFill>
            <a:srgbClr val="FFFF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8057F48-2FD4-4DD3-B887-FEE2B44759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3756" y="4157447"/>
            <a:ext cx="1578562" cy="2312282"/>
          </a:xfrm>
          <a:prstGeom prst="rect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A4469D8-5936-48B8-AF0C-37FF2AEE29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2968" y="4157447"/>
            <a:ext cx="2405032" cy="231228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25349" y="4568295"/>
            <a:ext cx="2160270" cy="1490585"/>
          </a:xfrm>
          <a:prstGeom prst="rect">
            <a:avLst/>
          </a:prstGeom>
        </p:spPr>
      </p:pic>
      <p:pic>
        <p:nvPicPr>
          <p:cNvPr id="6" name="Picture 2" descr="St. Peter's CE Primary Academy, Salisbury | Teaching Jobs &amp; Education Jobs  | MyNewTerm">
            <a:extLst>
              <a:ext uri="{FF2B5EF4-FFF2-40B4-BE49-F238E27FC236}">
                <a16:creationId xmlns:a16="http://schemas.microsoft.com/office/drawing/2014/main" id="{F892F34B-E7A9-2ED5-E4AA-277D31CEEB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3769" y="562113"/>
            <a:ext cx="2186742" cy="1011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1" name="Rectangle 10246">
            <a:extLst>
              <a:ext uri="{FF2B5EF4-FFF2-40B4-BE49-F238E27FC236}">
                <a16:creationId xmlns:a16="http://schemas.microsoft.com/office/drawing/2014/main" id="{904C0BC6-B04D-4459-B721-9C030C3927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41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52" name="Rectangle 10248">
            <a:extLst>
              <a:ext uri="{FF2B5EF4-FFF2-40B4-BE49-F238E27FC236}">
                <a16:creationId xmlns:a16="http://schemas.microsoft.com/office/drawing/2014/main" id="{CB2F024E-D853-479C-B5A9-08293A2D72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2" name="Picture 2" descr="Spelling Shed - Spelling Shed - The Science of Spelling">
            <a:extLst>
              <a:ext uri="{FF2B5EF4-FFF2-40B4-BE49-F238E27FC236}">
                <a16:creationId xmlns:a16="http://schemas.microsoft.com/office/drawing/2014/main" id="{59E83922-27BC-E0C8-9475-1EEBAA7A5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600" y="1128714"/>
            <a:ext cx="8178799" cy="4600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9491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4103" y="280377"/>
            <a:ext cx="6938645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Topmarks" pitchFamily="2" charset="77"/>
              </a:rPr>
              <a:t>Graph</a:t>
            </a:r>
            <a:r>
              <a:rPr sz="3300" spc="-40" dirty="0">
                <a:latin typeface="Topmarks" pitchFamily="2" charset="77"/>
              </a:rPr>
              <a:t> </a:t>
            </a:r>
            <a:r>
              <a:rPr sz="3300" dirty="0">
                <a:latin typeface="Topmarks" pitchFamily="2" charset="77"/>
              </a:rPr>
              <a:t>–</a:t>
            </a:r>
            <a:r>
              <a:rPr sz="3300" spc="-25" dirty="0">
                <a:latin typeface="Topmarks" pitchFamily="2" charset="77"/>
              </a:rPr>
              <a:t> </a:t>
            </a:r>
            <a:r>
              <a:rPr sz="3300" dirty="0">
                <a:latin typeface="Topmarks" pitchFamily="2" charset="77"/>
              </a:rPr>
              <a:t>graphein</a:t>
            </a:r>
            <a:r>
              <a:rPr sz="3300" spc="-20" dirty="0">
                <a:latin typeface="Topmarks" pitchFamily="2" charset="77"/>
              </a:rPr>
              <a:t> </a:t>
            </a:r>
            <a:r>
              <a:rPr sz="3300" spc="-5" dirty="0">
                <a:latin typeface="Topmarks" pitchFamily="2" charset="77"/>
              </a:rPr>
              <a:t>(Greek)</a:t>
            </a:r>
            <a:r>
              <a:rPr sz="3300" spc="-10" dirty="0">
                <a:latin typeface="Topmarks" pitchFamily="2" charset="77"/>
              </a:rPr>
              <a:t> </a:t>
            </a:r>
            <a:r>
              <a:rPr sz="3300" spc="-5" dirty="0">
                <a:latin typeface="Topmarks" pitchFamily="2" charset="77"/>
              </a:rPr>
              <a:t>to</a:t>
            </a:r>
            <a:r>
              <a:rPr sz="3300" spc="-40" dirty="0">
                <a:latin typeface="Topmarks" pitchFamily="2" charset="77"/>
              </a:rPr>
              <a:t> </a:t>
            </a:r>
            <a:r>
              <a:rPr sz="3300" spc="-5" dirty="0">
                <a:latin typeface="Topmarks" pitchFamily="2" charset="77"/>
              </a:rPr>
              <a:t>write</a:t>
            </a:r>
            <a:endParaRPr sz="3300" dirty="0">
              <a:latin typeface="Topmarks" pitchFamily="2" charset="77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174492" y="4927091"/>
            <a:ext cx="2796540" cy="967740"/>
            <a:chOff x="3174492" y="4927091"/>
            <a:chExt cx="2796540" cy="96774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01162" y="4953761"/>
              <a:ext cx="2743200" cy="9144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201162" y="4953761"/>
              <a:ext cx="2743200" cy="914400"/>
            </a:xfrm>
            <a:custGeom>
              <a:avLst/>
              <a:gdLst/>
              <a:ahLst/>
              <a:cxnLst/>
              <a:rect l="l" t="t" r="r" b="b"/>
              <a:pathLst>
                <a:path w="2743200" h="914400">
                  <a:moveTo>
                    <a:pt x="0" y="152400"/>
                  </a:moveTo>
                  <a:lnTo>
                    <a:pt x="7766" y="104217"/>
                  </a:lnTo>
                  <a:lnTo>
                    <a:pt x="29394" y="62380"/>
                  </a:lnTo>
                  <a:lnTo>
                    <a:pt x="62380" y="29394"/>
                  </a:lnTo>
                  <a:lnTo>
                    <a:pt x="104217" y="7766"/>
                  </a:lnTo>
                  <a:lnTo>
                    <a:pt x="152400" y="0"/>
                  </a:lnTo>
                  <a:lnTo>
                    <a:pt x="2590800" y="0"/>
                  </a:lnTo>
                  <a:lnTo>
                    <a:pt x="2638982" y="7766"/>
                  </a:lnTo>
                  <a:lnTo>
                    <a:pt x="2680819" y="29394"/>
                  </a:lnTo>
                  <a:lnTo>
                    <a:pt x="2713805" y="62380"/>
                  </a:lnTo>
                  <a:lnTo>
                    <a:pt x="2735433" y="104217"/>
                  </a:lnTo>
                  <a:lnTo>
                    <a:pt x="2743200" y="152400"/>
                  </a:lnTo>
                  <a:lnTo>
                    <a:pt x="2743200" y="762000"/>
                  </a:lnTo>
                  <a:lnTo>
                    <a:pt x="2735433" y="810168"/>
                  </a:lnTo>
                  <a:lnTo>
                    <a:pt x="2713805" y="852003"/>
                  </a:lnTo>
                  <a:lnTo>
                    <a:pt x="2680819" y="884994"/>
                  </a:lnTo>
                  <a:lnTo>
                    <a:pt x="2638982" y="906630"/>
                  </a:lnTo>
                  <a:lnTo>
                    <a:pt x="2590800" y="914400"/>
                  </a:lnTo>
                  <a:lnTo>
                    <a:pt x="152400" y="914400"/>
                  </a:lnTo>
                  <a:lnTo>
                    <a:pt x="104217" y="906630"/>
                  </a:lnTo>
                  <a:lnTo>
                    <a:pt x="62380" y="884994"/>
                  </a:lnTo>
                  <a:lnTo>
                    <a:pt x="29394" y="852003"/>
                  </a:lnTo>
                  <a:lnTo>
                    <a:pt x="7766" y="810168"/>
                  </a:lnTo>
                  <a:lnTo>
                    <a:pt x="0" y="762000"/>
                  </a:lnTo>
                  <a:lnTo>
                    <a:pt x="0" y="152400"/>
                  </a:lnTo>
                  <a:close/>
                </a:path>
              </a:pathLst>
            </a:custGeom>
            <a:ln w="53340">
              <a:solidFill>
                <a:srgbClr val="44536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3982973" y="4950409"/>
            <a:ext cx="132969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>
                <a:solidFill>
                  <a:srgbClr val="1F4E79"/>
                </a:solidFill>
                <a:latin typeface="Calibri"/>
                <a:cs typeface="Calibri"/>
              </a:rPr>
              <a:t>g</a:t>
            </a:r>
            <a:r>
              <a:rPr sz="4400" spc="-85" dirty="0">
                <a:solidFill>
                  <a:srgbClr val="1F4E79"/>
                </a:solidFill>
                <a:latin typeface="Calibri"/>
                <a:cs typeface="Calibri"/>
              </a:rPr>
              <a:t>r</a:t>
            </a:r>
            <a:r>
              <a:rPr sz="4400" dirty="0">
                <a:solidFill>
                  <a:srgbClr val="1F4E79"/>
                </a:solidFill>
                <a:latin typeface="Calibri"/>
                <a:cs typeface="Calibri"/>
              </a:rPr>
              <a:t>aph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464936" y="3636136"/>
            <a:ext cx="2254250" cy="882650"/>
            <a:chOff x="5464936" y="3636136"/>
            <a:chExt cx="2254250" cy="882650"/>
          </a:xfrm>
        </p:grpSpPr>
        <p:sp>
          <p:nvSpPr>
            <p:cNvPr id="8" name="object 8"/>
            <p:cNvSpPr/>
            <p:nvPr/>
          </p:nvSpPr>
          <p:spPr>
            <a:xfrm>
              <a:off x="5487161" y="3658361"/>
              <a:ext cx="2209800" cy="838200"/>
            </a:xfrm>
            <a:custGeom>
              <a:avLst/>
              <a:gdLst/>
              <a:ahLst/>
              <a:cxnLst/>
              <a:rect l="l" t="t" r="r" b="b"/>
              <a:pathLst>
                <a:path w="2209800" h="838200">
                  <a:moveTo>
                    <a:pt x="2070099" y="0"/>
                  </a:moveTo>
                  <a:lnTo>
                    <a:pt x="139700" y="0"/>
                  </a:lnTo>
                  <a:lnTo>
                    <a:pt x="95520" y="7116"/>
                  </a:lnTo>
                  <a:lnTo>
                    <a:pt x="57168" y="26936"/>
                  </a:lnTo>
                  <a:lnTo>
                    <a:pt x="26936" y="57168"/>
                  </a:lnTo>
                  <a:lnTo>
                    <a:pt x="7116" y="95520"/>
                  </a:lnTo>
                  <a:lnTo>
                    <a:pt x="0" y="139700"/>
                  </a:lnTo>
                  <a:lnTo>
                    <a:pt x="0" y="698500"/>
                  </a:lnTo>
                  <a:lnTo>
                    <a:pt x="7116" y="742679"/>
                  </a:lnTo>
                  <a:lnTo>
                    <a:pt x="26936" y="781031"/>
                  </a:lnTo>
                  <a:lnTo>
                    <a:pt x="57168" y="811263"/>
                  </a:lnTo>
                  <a:lnTo>
                    <a:pt x="95520" y="831083"/>
                  </a:lnTo>
                  <a:lnTo>
                    <a:pt x="139700" y="838200"/>
                  </a:lnTo>
                  <a:lnTo>
                    <a:pt x="2070099" y="838200"/>
                  </a:lnTo>
                  <a:lnTo>
                    <a:pt x="2114279" y="831083"/>
                  </a:lnTo>
                  <a:lnTo>
                    <a:pt x="2152631" y="811263"/>
                  </a:lnTo>
                  <a:lnTo>
                    <a:pt x="2182863" y="781031"/>
                  </a:lnTo>
                  <a:lnTo>
                    <a:pt x="2202683" y="742679"/>
                  </a:lnTo>
                  <a:lnTo>
                    <a:pt x="2209799" y="698500"/>
                  </a:lnTo>
                  <a:lnTo>
                    <a:pt x="2209799" y="139700"/>
                  </a:lnTo>
                  <a:lnTo>
                    <a:pt x="2202683" y="95520"/>
                  </a:lnTo>
                  <a:lnTo>
                    <a:pt x="2182863" y="57168"/>
                  </a:lnTo>
                  <a:lnTo>
                    <a:pt x="2152631" y="26936"/>
                  </a:lnTo>
                  <a:lnTo>
                    <a:pt x="2114279" y="7116"/>
                  </a:lnTo>
                  <a:lnTo>
                    <a:pt x="2070099" y="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487161" y="3658361"/>
              <a:ext cx="2209800" cy="838200"/>
            </a:xfrm>
            <a:custGeom>
              <a:avLst/>
              <a:gdLst/>
              <a:ahLst/>
              <a:cxnLst/>
              <a:rect l="l" t="t" r="r" b="b"/>
              <a:pathLst>
                <a:path w="2209800" h="838200">
                  <a:moveTo>
                    <a:pt x="0" y="139700"/>
                  </a:moveTo>
                  <a:lnTo>
                    <a:pt x="7116" y="95520"/>
                  </a:lnTo>
                  <a:lnTo>
                    <a:pt x="26936" y="57168"/>
                  </a:lnTo>
                  <a:lnTo>
                    <a:pt x="57168" y="26936"/>
                  </a:lnTo>
                  <a:lnTo>
                    <a:pt x="95520" y="7116"/>
                  </a:lnTo>
                  <a:lnTo>
                    <a:pt x="139700" y="0"/>
                  </a:lnTo>
                  <a:lnTo>
                    <a:pt x="2070099" y="0"/>
                  </a:lnTo>
                  <a:lnTo>
                    <a:pt x="2114279" y="7116"/>
                  </a:lnTo>
                  <a:lnTo>
                    <a:pt x="2152631" y="26936"/>
                  </a:lnTo>
                  <a:lnTo>
                    <a:pt x="2182863" y="57168"/>
                  </a:lnTo>
                  <a:lnTo>
                    <a:pt x="2202683" y="95520"/>
                  </a:lnTo>
                  <a:lnTo>
                    <a:pt x="2209799" y="139700"/>
                  </a:lnTo>
                  <a:lnTo>
                    <a:pt x="2209799" y="698500"/>
                  </a:lnTo>
                  <a:lnTo>
                    <a:pt x="2202683" y="742679"/>
                  </a:lnTo>
                  <a:lnTo>
                    <a:pt x="2182863" y="781031"/>
                  </a:lnTo>
                  <a:lnTo>
                    <a:pt x="2152631" y="811263"/>
                  </a:lnTo>
                  <a:lnTo>
                    <a:pt x="2114279" y="831083"/>
                  </a:lnTo>
                  <a:lnTo>
                    <a:pt x="2070099" y="838200"/>
                  </a:lnTo>
                  <a:lnTo>
                    <a:pt x="139700" y="838200"/>
                  </a:lnTo>
                  <a:lnTo>
                    <a:pt x="95520" y="831083"/>
                  </a:lnTo>
                  <a:lnTo>
                    <a:pt x="57168" y="811263"/>
                  </a:lnTo>
                  <a:lnTo>
                    <a:pt x="26936" y="781031"/>
                  </a:lnTo>
                  <a:lnTo>
                    <a:pt x="7116" y="742679"/>
                  </a:lnTo>
                  <a:lnTo>
                    <a:pt x="0" y="698500"/>
                  </a:lnTo>
                  <a:lnTo>
                    <a:pt x="0" y="139700"/>
                  </a:lnTo>
                  <a:close/>
                </a:path>
              </a:pathLst>
            </a:custGeom>
            <a:ln w="4419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5794628" y="3752469"/>
            <a:ext cx="146812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Calligraphy</a:t>
            </a:r>
            <a:endParaRPr sz="18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Calli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=</a:t>
            </a:r>
            <a:r>
              <a:rPr sz="1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beautiful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4645025" y="2340736"/>
            <a:ext cx="3684270" cy="2615565"/>
            <a:chOff x="4645025" y="2340736"/>
            <a:chExt cx="3684270" cy="2615565"/>
          </a:xfrm>
        </p:grpSpPr>
        <p:sp>
          <p:nvSpPr>
            <p:cNvPr id="12" name="object 12"/>
            <p:cNvSpPr/>
            <p:nvPr/>
          </p:nvSpPr>
          <p:spPr>
            <a:xfrm>
              <a:off x="4648200" y="3047999"/>
              <a:ext cx="1066800" cy="1905000"/>
            </a:xfrm>
            <a:custGeom>
              <a:avLst/>
              <a:gdLst/>
              <a:ahLst/>
              <a:cxnLst/>
              <a:rect l="l" t="t" r="r" b="b"/>
              <a:pathLst>
                <a:path w="1066800" h="1905000">
                  <a:moveTo>
                    <a:pt x="0" y="1905000"/>
                  </a:moveTo>
                  <a:lnTo>
                    <a:pt x="0" y="76200"/>
                  </a:lnTo>
                </a:path>
                <a:path w="1066800" h="1905000">
                  <a:moveTo>
                    <a:pt x="1066800" y="609600"/>
                  </a:moveTo>
                  <a:lnTo>
                    <a:pt x="0" y="0"/>
                  </a:lnTo>
                </a:path>
              </a:pathLst>
            </a:custGeom>
            <a:ln w="6096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096761" y="2362961"/>
              <a:ext cx="2209800" cy="838200"/>
            </a:xfrm>
            <a:custGeom>
              <a:avLst/>
              <a:gdLst/>
              <a:ahLst/>
              <a:cxnLst/>
              <a:rect l="l" t="t" r="r" b="b"/>
              <a:pathLst>
                <a:path w="2209800" h="838200">
                  <a:moveTo>
                    <a:pt x="2070099" y="0"/>
                  </a:moveTo>
                  <a:lnTo>
                    <a:pt x="139700" y="0"/>
                  </a:lnTo>
                  <a:lnTo>
                    <a:pt x="95520" y="7116"/>
                  </a:lnTo>
                  <a:lnTo>
                    <a:pt x="57168" y="26936"/>
                  </a:lnTo>
                  <a:lnTo>
                    <a:pt x="26936" y="57168"/>
                  </a:lnTo>
                  <a:lnTo>
                    <a:pt x="7116" y="95520"/>
                  </a:lnTo>
                  <a:lnTo>
                    <a:pt x="0" y="139700"/>
                  </a:lnTo>
                  <a:lnTo>
                    <a:pt x="0" y="698500"/>
                  </a:lnTo>
                  <a:lnTo>
                    <a:pt x="7116" y="742679"/>
                  </a:lnTo>
                  <a:lnTo>
                    <a:pt x="26936" y="781031"/>
                  </a:lnTo>
                  <a:lnTo>
                    <a:pt x="57168" y="811263"/>
                  </a:lnTo>
                  <a:lnTo>
                    <a:pt x="95520" y="831083"/>
                  </a:lnTo>
                  <a:lnTo>
                    <a:pt x="139700" y="838200"/>
                  </a:lnTo>
                  <a:lnTo>
                    <a:pt x="2070099" y="838200"/>
                  </a:lnTo>
                  <a:lnTo>
                    <a:pt x="2114279" y="831083"/>
                  </a:lnTo>
                  <a:lnTo>
                    <a:pt x="2152631" y="811263"/>
                  </a:lnTo>
                  <a:lnTo>
                    <a:pt x="2182863" y="781031"/>
                  </a:lnTo>
                  <a:lnTo>
                    <a:pt x="2202683" y="742679"/>
                  </a:lnTo>
                  <a:lnTo>
                    <a:pt x="2209799" y="698500"/>
                  </a:lnTo>
                  <a:lnTo>
                    <a:pt x="2209799" y="139700"/>
                  </a:lnTo>
                  <a:lnTo>
                    <a:pt x="2202683" y="95520"/>
                  </a:lnTo>
                  <a:lnTo>
                    <a:pt x="2182863" y="57168"/>
                  </a:lnTo>
                  <a:lnTo>
                    <a:pt x="2152631" y="26936"/>
                  </a:lnTo>
                  <a:lnTo>
                    <a:pt x="2114279" y="7116"/>
                  </a:lnTo>
                  <a:lnTo>
                    <a:pt x="2070099" y="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096761" y="2362961"/>
              <a:ext cx="2209800" cy="838200"/>
            </a:xfrm>
            <a:custGeom>
              <a:avLst/>
              <a:gdLst/>
              <a:ahLst/>
              <a:cxnLst/>
              <a:rect l="l" t="t" r="r" b="b"/>
              <a:pathLst>
                <a:path w="2209800" h="838200">
                  <a:moveTo>
                    <a:pt x="0" y="139700"/>
                  </a:moveTo>
                  <a:lnTo>
                    <a:pt x="7116" y="95520"/>
                  </a:lnTo>
                  <a:lnTo>
                    <a:pt x="26936" y="57168"/>
                  </a:lnTo>
                  <a:lnTo>
                    <a:pt x="57168" y="26936"/>
                  </a:lnTo>
                  <a:lnTo>
                    <a:pt x="95520" y="7116"/>
                  </a:lnTo>
                  <a:lnTo>
                    <a:pt x="139700" y="0"/>
                  </a:lnTo>
                  <a:lnTo>
                    <a:pt x="2070099" y="0"/>
                  </a:lnTo>
                  <a:lnTo>
                    <a:pt x="2114279" y="7116"/>
                  </a:lnTo>
                  <a:lnTo>
                    <a:pt x="2152631" y="26936"/>
                  </a:lnTo>
                  <a:lnTo>
                    <a:pt x="2182863" y="57168"/>
                  </a:lnTo>
                  <a:lnTo>
                    <a:pt x="2202683" y="95520"/>
                  </a:lnTo>
                  <a:lnTo>
                    <a:pt x="2209799" y="139700"/>
                  </a:lnTo>
                  <a:lnTo>
                    <a:pt x="2209799" y="698500"/>
                  </a:lnTo>
                  <a:lnTo>
                    <a:pt x="2202683" y="742679"/>
                  </a:lnTo>
                  <a:lnTo>
                    <a:pt x="2182863" y="781031"/>
                  </a:lnTo>
                  <a:lnTo>
                    <a:pt x="2152631" y="811263"/>
                  </a:lnTo>
                  <a:lnTo>
                    <a:pt x="2114279" y="831083"/>
                  </a:lnTo>
                  <a:lnTo>
                    <a:pt x="2070099" y="838200"/>
                  </a:lnTo>
                  <a:lnTo>
                    <a:pt x="139700" y="838200"/>
                  </a:lnTo>
                  <a:lnTo>
                    <a:pt x="95520" y="831083"/>
                  </a:lnTo>
                  <a:lnTo>
                    <a:pt x="57168" y="811263"/>
                  </a:lnTo>
                  <a:lnTo>
                    <a:pt x="26936" y="781031"/>
                  </a:lnTo>
                  <a:lnTo>
                    <a:pt x="7116" y="742679"/>
                  </a:lnTo>
                  <a:lnTo>
                    <a:pt x="0" y="698500"/>
                  </a:lnTo>
                  <a:lnTo>
                    <a:pt x="0" y="139700"/>
                  </a:lnTo>
                  <a:close/>
                </a:path>
              </a:pathLst>
            </a:custGeom>
            <a:ln w="4419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6404228" y="2456815"/>
            <a:ext cx="107188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Geography</a:t>
            </a:r>
            <a:endParaRPr sz="18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Geo=</a:t>
            </a:r>
            <a:r>
              <a:rPr sz="18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earth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5312536" y="1273936"/>
            <a:ext cx="2863850" cy="882650"/>
            <a:chOff x="5312536" y="1273936"/>
            <a:chExt cx="2863850" cy="882650"/>
          </a:xfrm>
        </p:grpSpPr>
        <p:sp>
          <p:nvSpPr>
            <p:cNvPr id="17" name="object 17"/>
            <p:cNvSpPr/>
            <p:nvPr/>
          </p:nvSpPr>
          <p:spPr>
            <a:xfrm>
              <a:off x="5334761" y="1296161"/>
              <a:ext cx="2819400" cy="838200"/>
            </a:xfrm>
            <a:custGeom>
              <a:avLst/>
              <a:gdLst/>
              <a:ahLst/>
              <a:cxnLst/>
              <a:rect l="l" t="t" r="r" b="b"/>
              <a:pathLst>
                <a:path w="2819400" h="838200">
                  <a:moveTo>
                    <a:pt x="2679699" y="0"/>
                  </a:moveTo>
                  <a:lnTo>
                    <a:pt x="139700" y="0"/>
                  </a:lnTo>
                  <a:lnTo>
                    <a:pt x="95520" y="7116"/>
                  </a:lnTo>
                  <a:lnTo>
                    <a:pt x="57168" y="26936"/>
                  </a:lnTo>
                  <a:lnTo>
                    <a:pt x="26936" y="57168"/>
                  </a:lnTo>
                  <a:lnTo>
                    <a:pt x="7116" y="95520"/>
                  </a:lnTo>
                  <a:lnTo>
                    <a:pt x="0" y="139700"/>
                  </a:lnTo>
                  <a:lnTo>
                    <a:pt x="0" y="698500"/>
                  </a:lnTo>
                  <a:lnTo>
                    <a:pt x="7116" y="742679"/>
                  </a:lnTo>
                  <a:lnTo>
                    <a:pt x="26936" y="781031"/>
                  </a:lnTo>
                  <a:lnTo>
                    <a:pt x="57168" y="811263"/>
                  </a:lnTo>
                  <a:lnTo>
                    <a:pt x="95520" y="831083"/>
                  </a:lnTo>
                  <a:lnTo>
                    <a:pt x="139700" y="838200"/>
                  </a:lnTo>
                  <a:lnTo>
                    <a:pt x="2679699" y="838200"/>
                  </a:lnTo>
                  <a:lnTo>
                    <a:pt x="2723879" y="831083"/>
                  </a:lnTo>
                  <a:lnTo>
                    <a:pt x="2762231" y="811263"/>
                  </a:lnTo>
                  <a:lnTo>
                    <a:pt x="2792463" y="781031"/>
                  </a:lnTo>
                  <a:lnTo>
                    <a:pt x="2812283" y="742679"/>
                  </a:lnTo>
                  <a:lnTo>
                    <a:pt x="2819399" y="698500"/>
                  </a:lnTo>
                  <a:lnTo>
                    <a:pt x="2819399" y="139700"/>
                  </a:lnTo>
                  <a:lnTo>
                    <a:pt x="2812283" y="95520"/>
                  </a:lnTo>
                  <a:lnTo>
                    <a:pt x="2792463" y="57168"/>
                  </a:lnTo>
                  <a:lnTo>
                    <a:pt x="2762231" y="26936"/>
                  </a:lnTo>
                  <a:lnTo>
                    <a:pt x="2723879" y="7116"/>
                  </a:lnTo>
                  <a:lnTo>
                    <a:pt x="2679699" y="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334761" y="1296161"/>
              <a:ext cx="2819400" cy="838200"/>
            </a:xfrm>
            <a:custGeom>
              <a:avLst/>
              <a:gdLst/>
              <a:ahLst/>
              <a:cxnLst/>
              <a:rect l="l" t="t" r="r" b="b"/>
              <a:pathLst>
                <a:path w="2819400" h="838200">
                  <a:moveTo>
                    <a:pt x="0" y="139700"/>
                  </a:moveTo>
                  <a:lnTo>
                    <a:pt x="7116" y="95520"/>
                  </a:lnTo>
                  <a:lnTo>
                    <a:pt x="26936" y="57168"/>
                  </a:lnTo>
                  <a:lnTo>
                    <a:pt x="57168" y="26936"/>
                  </a:lnTo>
                  <a:lnTo>
                    <a:pt x="95520" y="7116"/>
                  </a:lnTo>
                  <a:lnTo>
                    <a:pt x="139700" y="0"/>
                  </a:lnTo>
                  <a:lnTo>
                    <a:pt x="2679699" y="0"/>
                  </a:lnTo>
                  <a:lnTo>
                    <a:pt x="2723879" y="7116"/>
                  </a:lnTo>
                  <a:lnTo>
                    <a:pt x="2762231" y="26936"/>
                  </a:lnTo>
                  <a:lnTo>
                    <a:pt x="2792463" y="57168"/>
                  </a:lnTo>
                  <a:lnTo>
                    <a:pt x="2812283" y="95520"/>
                  </a:lnTo>
                  <a:lnTo>
                    <a:pt x="2819399" y="139700"/>
                  </a:lnTo>
                  <a:lnTo>
                    <a:pt x="2819399" y="698500"/>
                  </a:lnTo>
                  <a:lnTo>
                    <a:pt x="2812283" y="742679"/>
                  </a:lnTo>
                  <a:lnTo>
                    <a:pt x="2792463" y="781031"/>
                  </a:lnTo>
                  <a:lnTo>
                    <a:pt x="2762231" y="811263"/>
                  </a:lnTo>
                  <a:lnTo>
                    <a:pt x="2723879" y="831083"/>
                  </a:lnTo>
                  <a:lnTo>
                    <a:pt x="2679699" y="838200"/>
                  </a:lnTo>
                  <a:lnTo>
                    <a:pt x="139700" y="838200"/>
                  </a:lnTo>
                  <a:lnTo>
                    <a:pt x="95520" y="831083"/>
                  </a:lnTo>
                  <a:lnTo>
                    <a:pt x="57168" y="811263"/>
                  </a:lnTo>
                  <a:lnTo>
                    <a:pt x="26936" y="781031"/>
                  </a:lnTo>
                  <a:lnTo>
                    <a:pt x="7116" y="742679"/>
                  </a:lnTo>
                  <a:lnTo>
                    <a:pt x="0" y="698500"/>
                  </a:lnTo>
                  <a:lnTo>
                    <a:pt x="0" y="139700"/>
                  </a:lnTo>
                  <a:close/>
                </a:path>
              </a:pathLst>
            </a:custGeom>
            <a:ln w="4419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5642228" y="1389329"/>
            <a:ext cx="19443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Graphite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(lead</a:t>
            </a:r>
            <a:r>
              <a:rPr sz="18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642228" y="1664334"/>
            <a:ext cx="20675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pencils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 we</a:t>
            </a: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write</a:t>
            </a: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 with)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2569336" y="1578736"/>
            <a:ext cx="2254250" cy="882650"/>
            <a:chOff x="2569336" y="1578736"/>
            <a:chExt cx="2254250" cy="882650"/>
          </a:xfrm>
        </p:grpSpPr>
        <p:sp>
          <p:nvSpPr>
            <p:cNvPr id="22" name="object 22"/>
            <p:cNvSpPr/>
            <p:nvPr/>
          </p:nvSpPr>
          <p:spPr>
            <a:xfrm>
              <a:off x="2591561" y="1600961"/>
              <a:ext cx="2209800" cy="838200"/>
            </a:xfrm>
            <a:custGeom>
              <a:avLst/>
              <a:gdLst/>
              <a:ahLst/>
              <a:cxnLst/>
              <a:rect l="l" t="t" r="r" b="b"/>
              <a:pathLst>
                <a:path w="2209800" h="838200">
                  <a:moveTo>
                    <a:pt x="2070100" y="0"/>
                  </a:moveTo>
                  <a:lnTo>
                    <a:pt x="139700" y="0"/>
                  </a:lnTo>
                  <a:lnTo>
                    <a:pt x="95520" y="7116"/>
                  </a:lnTo>
                  <a:lnTo>
                    <a:pt x="57168" y="26936"/>
                  </a:lnTo>
                  <a:lnTo>
                    <a:pt x="26936" y="57168"/>
                  </a:lnTo>
                  <a:lnTo>
                    <a:pt x="7116" y="95520"/>
                  </a:lnTo>
                  <a:lnTo>
                    <a:pt x="0" y="139700"/>
                  </a:lnTo>
                  <a:lnTo>
                    <a:pt x="0" y="698500"/>
                  </a:lnTo>
                  <a:lnTo>
                    <a:pt x="7116" y="742679"/>
                  </a:lnTo>
                  <a:lnTo>
                    <a:pt x="26936" y="781031"/>
                  </a:lnTo>
                  <a:lnTo>
                    <a:pt x="57168" y="811263"/>
                  </a:lnTo>
                  <a:lnTo>
                    <a:pt x="95520" y="831083"/>
                  </a:lnTo>
                  <a:lnTo>
                    <a:pt x="139700" y="838200"/>
                  </a:lnTo>
                  <a:lnTo>
                    <a:pt x="2070100" y="838200"/>
                  </a:lnTo>
                  <a:lnTo>
                    <a:pt x="2114279" y="831083"/>
                  </a:lnTo>
                  <a:lnTo>
                    <a:pt x="2152631" y="811263"/>
                  </a:lnTo>
                  <a:lnTo>
                    <a:pt x="2182863" y="781031"/>
                  </a:lnTo>
                  <a:lnTo>
                    <a:pt x="2202683" y="742679"/>
                  </a:lnTo>
                  <a:lnTo>
                    <a:pt x="2209800" y="698500"/>
                  </a:lnTo>
                  <a:lnTo>
                    <a:pt x="2209800" y="139700"/>
                  </a:lnTo>
                  <a:lnTo>
                    <a:pt x="2202683" y="95520"/>
                  </a:lnTo>
                  <a:lnTo>
                    <a:pt x="2182863" y="57168"/>
                  </a:lnTo>
                  <a:lnTo>
                    <a:pt x="2152631" y="26936"/>
                  </a:lnTo>
                  <a:lnTo>
                    <a:pt x="2114279" y="7116"/>
                  </a:lnTo>
                  <a:lnTo>
                    <a:pt x="2070100" y="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2591561" y="1600961"/>
              <a:ext cx="2209800" cy="838200"/>
            </a:xfrm>
            <a:custGeom>
              <a:avLst/>
              <a:gdLst/>
              <a:ahLst/>
              <a:cxnLst/>
              <a:rect l="l" t="t" r="r" b="b"/>
              <a:pathLst>
                <a:path w="2209800" h="838200">
                  <a:moveTo>
                    <a:pt x="0" y="139700"/>
                  </a:moveTo>
                  <a:lnTo>
                    <a:pt x="7116" y="95520"/>
                  </a:lnTo>
                  <a:lnTo>
                    <a:pt x="26936" y="57168"/>
                  </a:lnTo>
                  <a:lnTo>
                    <a:pt x="57168" y="26936"/>
                  </a:lnTo>
                  <a:lnTo>
                    <a:pt x="95520" y="7116"/>
                  </a:lnTo>
                  <a:lnTo>
                    <a:pt x="139700" y="0"/>
                  </a:lnTo>
                  <a:lnTo>
                    <a:pt x="2070100" y="0"/>
                  </a:lnTo>
                  <a:lnTo>
                    <a:pt x="2114279" y="7116"/>
                  </a:lnTo>
                  <a:lnTo>
                    <a:pt x="2152631" y="26936"/>
                  </a:lnTo>
                  <a:lnTo>
                    <a:pt x="2182863" y="57168"/>
                  </a:lnTo>
                  <a:lnTo>
                    <a:pt x="2202683" y="95520"/>
                  </a:lnTo>
                  <a:lnTo>
                    <a:pt x="2209800" y="139700"/>
                  </a:lnTo>
                  <a:lnTo>
                    <a:pt x="2209800" y="698500"/>
                  </a:lnTo>
                  <a:lnTo>
                    <a:pt x="2202683" y="742679"/>
                  </a:lnTo>
                  <a:lnTo>
                    <a:pt x="2182863" y="781031"/>
                  </a:lnTo>
                  <a:lnTo>
                    <a:pt x="2152631" y="811263"/>
                  </a:lnTo>
                  <a:lnTo>
                    <a:pt x="2114279" y="831083"/>
                  </a:lnTo>
                  <a:lnTo>
                    <a:pt x="2070100" y="838200"/>
                  </a:lnTo>
                  <a:lnTo>
                    <a:pt x="139700" y="838200"/>
                  </a:lnTo>
                  <a:lnTo>
                    <a:pt x="95520" y="831083"/>
                  </a:lnTo>
                  <a:lnTo>
                    <a:pt x="57168" y="811263"/>
                  </a:lnTo>
                  <a:lnTo>
                    <a:pt x="26936" y="781031"/>
                  </a:lnTo>
                  <a:lnTo>
                    <a:pt x="7116" y="742679"/>
                  </a:lnTo>
                  <a:lnTo>
                    <a:pt x="0" y="698500"/>
                  </a:lnTo>
                  <a:lnTo>
                    <a:pt x="0" y="139700"/>
                  </a:lnTo>
                  <a:close/>
                </a:path>
              </a:pathLst>
            </a:custGeom>
            <a:ln w="4419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2898775" y="1694815"/>
            <a:ext cx="12065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Photograph </a:t>
            </a: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Photo</a:t>
            </a:r>
            <a:r>
              <a:rPr sz="1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=</a:t>
            </a:r>
            <a:r>
              <a:rPr sz="1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light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1121536" y="2797936"/>
            <a:ext cx="2254250" cy="882650"/>
            <a:chOff x="1121536" y="2797936"/>
            <a:chExt cx="2254250" cy="882650"/>
          </a:xfrm>
        </p:grpSpPr>
        <p:sp>
          <p:nvSpPr>
            <p:cNvPr id="26" name="object 26"/>
            <p:cNvSpPr/>
            <p:nvPr/>
          </p:nvSpPr>
          <p:spPr>
            <a:xfrm>
              <a:off x="1143761" y="2820161"/>
              <a:ext cx="2209800" cy="838200"/>
            </a:xfrm>
            <a:custGeom>
              <a:avLst/>
              <a:gdLst/>
              <a:ahLst/>
              <a:cxnLst/>
              <a:rect l="l" t="t" r="r" b="b"/>
              <a:pathLst>
                <a:path w="2209800" h="838200">
                  <a:moveTo>
                    <a:pt x="2070100" y="0"/>
                  </a:moveTo>
                  <a:lnTo>
                    <a:pt x="139700" y="0"/>
                  </a:lnTo>
                  <a:lnTo>
                    <a:pt x="95544" y="7116"/>
                  </a:lnTo>
                  <a:lnTo>
                    <a:pt x="57195" y="26936"/>
                  </a:lnTo>
                  <a:lnTo>
                    <a:pt x="26954" y="57168"/>
                  </a:lnTo>
                  <a:lnTo>
                    <a:pt x="7122" y="95520"/>
                  </a:lnTo>
                  <a:lnTo>
                    <a:pt x="0" y="139700"/>
                  </a:lnTo>
                  <a:lnTo>
                    <a:pt x="0" y="698500"/>
                  </a:lnTo>
                  <a:lnTo>
                    <a:pt x="7122" y="742679"/>
                  </a:lnTo>
                  <a:lnTo>
                    <a:pt x="26954" y="781031"/>
                  </a:lnTo>
                  <a:lnTo>
                    <a:pt x="57195" y="811263"/>
                  </a:lnTo>
                  <a:lnTo>
                    <a:pt x="95544" y="831083"/>
                  </a:lnTo>
                  <a:lnTo>
                    <a:pt x="139700" y="838200"/>
                  </a:lnTo>
                  <a:lnTo>
                    <a:pt x="2070100" y="838200"/>
                  </a:lnTo>
                  <a:lnTo>
                    <a:pt x="2114279" y="831083"/>
                  </a:lnTo>
                  <a:lnTo>
                    <a:pt x="2152631" y="811263"/>
                  </a:lnTo>
                  <a:lnTo>
                    <a:pt x="2182863" y="781031"/>
                  </a:lnTo>
                  <a:lnTo>
                    <a:pt x="2202683" y="742679"/>
                  </a:lnTo>
                  <a:lnTo>
                    <a:pt x="2209800" y="698500"/>
                  </a:lnTo>
                  <a:lnTo>
                    <a:pt x="2209800" y="139700"/>
                  </a:lnTo>
                  <a:lnTo>
                    <a:pt x="2202683" y="95520"/>
                  </a:lnTo>
                  <a:lnTo>
                    <a:pt x="2182863" y="57168"/>
                  </a:lnTo>
                  <a:lnTo>
                    <a:pt x="2152631" y="26936"/>
                  </a:lnTo>
                  <a:lnTo>
                    <a:pt x="2114279" y="7116"/>
                  </a:lnTo>
                  <a:lnTo>
                    <a:pt x="2070100" y="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143761" y="2820161"/>
              <a:ext cx="2209800" cy="838200"/>
            </a:xfrm>
            <a:custGeom>
              <a:avLst/>
              <a:gdLst/>
              <a:ahLst/>
              <a:cxnLst/>
              <a:rect l="l" t="t" r="r" b="b"/>
              <a:pathLst>
                <a:path w="2209800" h="838200">
                  <a:moveTo>
                    <a:pt x="0" y="139700"/>
                  </a:moveTo>
                  <a:lnTo>
                    <a:pt x="7122" y="95520"/>
                  </a:lnTo>
                  <a:lnTo>
                    <a:pt x="26954" y="57168"/>
                  </a:lnTo>
                  <a:lnTo>
                    <a:pt x="57195" y="26936"/>
                  </a:lnTo>
                  <a:lnTo>
                    <a:pt x="95544" y="7116"/>
                  </a:lnTo>
                  <a:lnTo>
                    <a:pt x="139700" y="0"/>
                  </a:lnTo>
                  <a:lnTo>
                    <a:pt x="2070100" y="0"/>
                  </a:lnTo>
                  <a:lnTo>
                    <a:pt x="2114279" y="7116"/>
                  </a:lnTo>
                  <a:lnTo>
                    <a:pt x="2152631" y="26936"/>
                  </a:lnTo>
                  <a:lnTo>
                    <a:pt x="2182863" y="57168"/>
                  </a:lnTo>
                  <a:lnTo>
                    <a:pt x="2202683" y="95520"/>
                  </a:lnTo>
                  <a:lnTo>
                    <a:pt x="2209800" y="139700"/>
                  </a:lnTo>
                  <a:lnTo>
                    <a:pt x="2209800" y="698500"/>
                  </a:lnTo>
                  <a:lnTo>
                    <a:pt x="2202683" y="742679"/>
                  </a:lnTo>
                  <a:lnTo>
                    <a:pt x="2182863" y="781031"/>
                  </a:lnTo>
                  <a:lnTo>
                    <a:pt x="2152631" y="811263"/>
                  </a:lnTo>
                  <a:lnTo>
                    <a:pt x="2114279" y="831083"/>
                  </a:lnTo>
                  <a:lnTo>
                    <a:pt x="2070100" y="838200"/>
                  </a:lnTo>
                  <a:lnTo>
                    <a:pt x="139700" y="838200"/>
                  </a:lnTo>
                  <a:lnTo>
                    <a:pt x="95544" y="831083"/>
                  </a:lnTo>
                  <a:lnTo>
                    <a:pt x="57195" y="811263"/>
                  </a:lnTo>
                  <a:lnTo>
                    <a:pt x="26954" y="781031"/>
                  </a:lnTo>
                  <a:lnTo>
                    <a:pt x="7122" y="742679"/>
                  </a:lnTo>
                  <a:lnTo>
                    <a:pt x="0" y="698500"/>
                  </a:lnTo>
                  <a:lnTo>
                    <a:pt x="0" y="139700"/>
                  </a:lnTo>
                  <a:close/>
                </a:path>
              </a:pathLst>
            </a:custGeom>
            <a:ln w="4419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1450594" y="2914269"/>
            <a:ext cx="101726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Autograph </a:t>
            </a:r>
            <a:r>
              <a:rPr sz="1800" spc="-3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Auto</a:t>
            </a:r>
            <a:r>
              <a:rPr sz="1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=</a:t>
            </a:r>
            <a:r>
              <a:rPr sz="1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self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207136" y="1807336"/>
            <a:ext cx="1568450" cy="577850"/>
            <a:chOff x="207136" y="1807336"/>
            <a:chExt cx="1568450" cy="577850"/>
          </a:xfrm>
        </p:grpSpPr>
        <p:sp>
          <p:nvSpPr>
            <p:cNvPr id="30" name="object 30"/>
            <p:cNvSpPr/>
            <p:nvPr/>
          </p:nvSpPr>
          <p:spPr>
            <a:xfrm>
              <a:off x="229361" y="1829561"/>
              <a:ext cx="1524000" cy="533400"/>
            </a:xfrm>
            <a:custGeom>
              <a:avLst/>
              <a:gdLst/>
              <a:ahLst/>
              <a:cxnLst/>
              <a:rect l="l" t="t" r="r" b="b"/>
              <a:pathLst>
                <a:path w="1524000" h="533400">
                  <a:moveTo>
                    <a:pt x="1435100" y="0"/>
                  </a:moveTo>
                  <a:lnTo>
                    <a:pt x="88900" y="0"/>
                  </a:lnTo>
                  <a:lnTo>
                    <a:pt x="54296" y="6979"/>
                  </a:lnTo>
                  <a:lnTo>
                    <a:pt x="26038" y="26019"/>
                  </a:lnTo>
                  <a:lnTo>
                    <a:pt x="6986" y="54274"/>
                  </a:lnTo>
                  <a:lnTo>
                    <a:pt x="0" y="88900"/>
                  </a:lnTo>
                  <a:lnTo>
                    <a:pt x="0" y="444500"/>
                  </a:lnTo>
                  <a:lnTo>
                    <a:pt x="6986" y="479125"/>
                  </a:lnTo>
                  <a:lnTo>
                    <a:pt x="26038" y="507380"/>
                  </a:lnTo>
                  <a:lnTo>
                    <a:pt x="54296" y="526420"/>
                  </a:lnTo>
                  <a:lnTo>
                    <a:pt x="88900" y="533400"/>
                  </a:lnTo>
                  <a:lnTo>
                    <a:pt x="1435100" y="533400"/>
                  </a:lnTo>
                  <a:lnTo>
                    <a:pt x="1469725" y="526420"/>
                  </a:lnTo>
                  <a:lnTo>
                    <a:pt x="1497980" y="507380"/>
                  </a:lnTo>
                  <a:lnTo>
                    <a:pt x="1517020" y="479125"/>
                  </a:lnTo>
                  <a:lnTo>
                    <a:pt x="1524000" y="444500"/>
                  </a:lnTo>
                  <a:lnTo>
                    <a:pt x="1524000" y="88900"/>
                  </a:lnTo>
                  <a:lnTo>
                    <a:pt x="1517020" y="54274"/>
                  </a:lnTo>
                  <a:lnTo>
                    <a:pt x="1497980" y="26019"/>
                  </a:lnTo>
                  <a:lnTo>
                    <a:pt x="1469725" y="6979"/>
                  </a:lnTo>
                  <a:lnTo>
                    <a:pt x="1435100" y="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29361" y="1829561"/>
              <a:ext cx="1524000" cy="533400"/>
            </a:xfrm>
            <a:custGeom>
              <a:avLst/>
              <a:gdLst/>
              <a:ahLst/>
              <a:cxnLst/>
              <a:rect l="l" t="t" r="r" b="b"/>
              <a:pathLst>
                <a:path w="1524000" h="533400">
                  <a:moveTo>
                    <a:pt x="0" y="88900"/>
                  </a:moveTo>
                  <a:lnTo>
                    <a:pt x="6986" y="54274"/>
                  </a:lnTo>
                  <a:lnTo>
                    <a:pt x="26038" y="26019"/>
                  </a:lnTo>
                  <a:lnTo>
                    <a:pt x="54296" y="6979"/>
                  </a:lnTo>
                  <a:lnTo>
                    <a:pt x="88900" y="0"/>
                  </a:lnTo>
                  <a:lnTo>
                    <a:pt x="1435100" y="0"/>
                  </a:lnTo>
                  <a:lnTo>
                    <a:pt x="1469725" y="6979"/>
                  </a:lnTo>
                  <a:lnTo>
                    <a:pt x="1497980" y="26019"/>
                  </a:lnTo>
                  <a:lnTo>
                    <a:pt x="1517020" y="54274"/>
                  </a:lnTo>
                  <a:lnTo>
                    <a:pt x="1524000" y="88900"/>
                  </a:lnTo>
                  <a:lnTo>
                    <a:pt x="1524000" y="444500"/>
                  </a:lnTo>
                  <a:lnTo>
                    <a:pt x="1517020" y="479125"/>
                  </a:lnTo>
                  <a:lnTo>
                    <a:pt x="1497980" y="507380"/>
                  </a:lnTo>
                  <a:lnTo>
                    <a:pt x="1469725" y="526420"/>
                  </a:lnTo>
                  <a:lnTo>
                    <a:pt x="1435100" y="533400"/>
                  </a:lnTo>
                  <a:lnTo>
                    <a:pt x="88900" y="533400"/>
                  </a:lnTo>
                  <a:lnTo>
                    <a:pt x="54296" y="526420"/>
                  </a:lnTo>
                  <a:lnTo>
                    <a:pt x="26038" y="507380"/>
                  </a:lnTo>
                  <a:lnTo>
                    <a:pt x="6986" y="479125"/>
                  </a:lnTo>
                  <a:lnTo>
                    <a:pt x="0" y="444500"/>
                  </a:lnTo>
                  <a:lnTo>
                    <a:pt x="0" y="88900"/>
                  </a:lnTo>
                  <a:close/>
                </a:path>
              </a:pathLst>
            </a:custGeom>
            <a:ln w="4419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535940" y="1923415"/>
            <a:ext cx="96646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au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om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359536" y="3788536"/>
            <a:ext cx="1568450" cy="577850"/>
            <a:chOff x="359536" y="3788536"/>
            <a:chExt cx="1568450" cy="577850"/>
          </a:xfrm>
        </p:grpSpPr>
        <p:sp>
          <p:nvSpPr>
            <p:cNvPr id="34" name="object 34"/>
            <p:cNvSpPr/>
            <p:nvPr/>
          </p:nvSpPr>
          <p:spPr>
            <a:xfrm>
              <a:off x="381761" y="3810761"/>
              <a:ext cx="1524000" cy="533400"/>
            </a:xfrm>
            <a:custGeom>
              <a:avLst/>
              <a:gdLst/>
              <a:ahLst/>
              <a:cxnLst/>
              <a:rect l="l" t="t" r="r" b="b"/>
              <a:pathLst>
                <a:path w="1524000" h="533400">
                  <a:moveTo>
                    <a:pt x="1435100" y="0"/>
                  </a:moveTo>
                  <a:lnTo>
                    <a:pt x="88900" y="0"/>
                  </a:lnTo>
                  <a:lnTo>
                    <a:pt x="54296" y="6979"/>
                  </a:lnTo>
                  <a:lnTo>
                    <a:pt x="26038" y="26019"/>
                  </a:lnTo>
                  <a:lnTo>
                    <a:pt x="6986" y="54274"/>
                  </a:lnTo>
                  <a:lnTo>
                    <a:pt x="0" y="88900"/>
                  </a:lnTo>
                  <a:lnTo>
                    <a:pt x="0" y="444500"/>
                  </a:lnTo>
                  <a:lnTo>
                    <a:pt x="6986" y="479125"/>
                  </a:lnTo>
                  <a:lnTo>
                    <a:pt x="26038" y="507380"/>
                  </a:lnTo>
                  <a:lnTo>
                    <a:pt x="54296" y="526420"/>
                  </a:lnTo>
                  <a:lnTo>
                    <a:pt x="88900" y="533400"/>
                  </a:lnTo>
                  <a:lnTo>
                    <a:pt x="1435100" y="533400"/>
                  </a:lnTo>
                  <a:lnTo>
                    <a:pt x="1469725" y="526420"/>
                  </a:lnTo>
                  <a:lnTo>
                    <a:pt x="1497980" y="507380"/>
                  </a:lnTo>
                  <a:lnTo>
                    <a:pt x="1517020" y="479125"/>
                  </a:lnTo>
                  <a:lnTo>
                    <a:pt x="1524000" y="444500"/>
                  </a:lnTo>
                  <a:lnTo>
                    <a:pt x="1524000" y="88900"/>
                  </a:lnTo>
                  <a:lnTo>
                    <a:pt x="1517020" y="54274"/>
                  </a:lnTo>
                  <a:lnTo>
                    <a:pt x="1497980" y="26019"/>
                  </a:lnTo>
                  <a:lnTo>
                    <a:pt x="1469725" y="6979"/>
                  </a:lnTo>
                  <a:lnTo>
                    <a:pt x="1435100" y="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381761" y="3810761"/>
              <a:ext cx="1524000" cy="533400"/>
            </a:xfrm>
            <a:custGeom>
              <a:avLst/>
              <a:gdLst/>
              <a:ahLst/>
              <a:cxnLst/>
              <a:rect l="l" t="t" r="r" b="b"/>
              <a:pathLst>
                <a:path w="1524000" h="533400">
                  <a:moveTo>
                    <a:pt x="0" y="88900"/>
                  </a:moveTo>
                  <a:lnTo>
                    <a:pt x="6986" y="54274"/>
                  </a:lnTo>
                  <a:lnTo>
                    <a:pt x="26038" y="26019"/>
                  </a:lnTo>
                  <a:lnTo>
                    <a:pt x="54296" y="6979"/>
                  </a:lnTo>
                  <a:lnTo>
                    <a:pt x="88900" y="0"/>
                  </a:lnTo>
                  <a:lnTo>
                    <a:pt x="1435100" y="0"/>
                  </a:lnTo>
                  <a:lnTo>
                    <a:pt x="1469725" y="6979"/>
                  </a:lnTo>
                  <a:lnTo>
                    <a:pt x="1497980" y="26019"/>
                  </a:lnTo>
                  <a:lnTo>
                    <a:pt x="1517020" y="54274"/>
                  </a:lnTo>
                  <a:lnTo>
                    <a:pt x="1524000" y="88900"/>
                  </a:lnTo>
                  <a:lnTo>
                    <a:pt x="1524000" y="444500"/>
                  </a:lnTo>
                  <a:lnTo>
                    <a:pt x="1517020" y="479125"/>
                  </a:lnTo>
                  <a:lnTo>
                    <a:pt x="1497980" y="507380"/>
                  </a:lnTo>
                  <a:lnTo>
                    <a:pt x="1469725" y="526420"/>
                  </a:lnTo>
                  <a:lnTo>
                    <a:pt x="1435100" y="533400"/>
                  </a:lnTo>
                  <a:lnTo>
                    <a:pt x="88900" y="533400"/>
                  </a:lnTo>
                  <a:lnTo>
                    <a:pt x="54296" y="526420"/>
                  </a:lnTo>
                  <a:lnTo>
                    <a:pt x="26038" y="507380"/>
                  </a:lnTo>
                  <a:lnTo>
                    <a:pt x="6986" y="479125"/>
                  </a:lnTo>
                  <a:lnTo>
                    <a:pt x="0" y="444500"/>
                  </a:lnTo>
                  <a:lnTo>
                    <a:pt x="0" y="88900"/>
                  </a:lnTo>
                  <a:close/>
                </a:path>
              </a:pathLst>
            </a:custGeom>
            <a:ln w="4419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688340" y="3904564"/>
            <a:ext cx="109156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au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omob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il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816736" y="4474336"/>
            <a:ext cx="2254250" cy="882650"/>
            <a:chOff x="816736" y="4474336"/>
            <a:chExt cx="2254250" cy="882650"/>
          </a:xfrm>
        </p:grpSpPr>
        <p:sp>
          <p:nvSpPr>
            <p:cNvPr id="38" name="object 38"/>
            <p:cNvSpPr/>
            <p:nvPr/>
          </p:nvSpPr>
          <p:spPr>
            <a:xfrm>
              <a:off x="838961" y="4496561"/>
              <a:ext cx="2209800" cy="838200"/>
            </a:xfrm>
            <a:custGeom>
              <a:avLst/>
              <a:gdLst/>
              <a:ahLst/>
              <a:cxnLst/>
              <a:rect l="l" t="t" r="r" b="b"/>
              <a:pathLst>
                <a:path w="2209800" h="838200">
                  <a:moveTo>
                    <a:pt x="2070100" y="0"/>
                  </a:moveTo>
                  <a:lnTo>
                    <a:pt x="139700" y="0"/>
                  </a:lnTo>
                  <a:lnTo>
                    <a:pt x="95544" y="7116"/>
                  </a:lnTo>
                  <a:lnTo>
                    <a:pt x="57195" y="26936"/>
                  </a:lnTo>
                  <a:lnTo>
                    <a:pt x="26954" y="57168"/>
                  </a:lnTo>
                  <a:lnTo>
                    <a:pt x="7122" y="95520"/>
                  </a:lnTo>
                  <a:lnTo>
                    <a:pt x="0" y="139700"/>
                  </a:lnTo>
                  <a:lnTo>
                    <a:pt x="0" y="698500"/>
                  </a:lnTo>
                  <a:lnTo>
                    <a:pt x="7122" y="742679"/>
                  </a:lnTo>
                  <a:lnTo>
                    <a:pt x="26954" y="781031"/>
                  </a:lnTo>
                  <a:lnTo>
                    <a:pt x="57195" y="811263"/>
                  </a:lnTo>
                  <a:lnTo>
                    <a:pt x="95544" y="831083"/>
                  </a:lnTo>
                  <a:lnTo>
                    <a:pt x="139700" y="838200"/>
                  </a:lnTo>
                  <a:lnTo>
                    <a:pt x="2070100" y="838200"/>
                  </a:lnTo>
                  <a:lnTo>
                    <a:pt x="2114279" y="831083"/>
                  </a:lnTo>
                  <a:lnTo>
                    <a:pt x="2152631" y="811263"/>
                  </a:lnTo>
                  <a:lnTo>
                    <a:pt x="2182863" y="781031"/>
                  </a:lnTo>
                  <a:lnTo>
                    <a:pt x="2202683" y="742679"/>
                  </a:lnTo>
                  <a:lnTo>
                    <a:pt x="2209800" y="698500"/>
                  </a:lnTo>
                  <a:lnTo>
                    <a:pt x="2209800" y="139700"/>
                  </a:lnTo>
                  <a:lnTo>
                    <a:pt x="2202683" y="95520"/>
                  </a:lnTo>
                  <a:lnTo>
                    <a:pt x="2182863" y="57168"/>
                  </a:lnTo>
                  <a:lnTo>
                    <a:pt x="2152631" y="26936"/>
                  </a:lnTo>
                  <a:lnTo>
                    <a:pt x="2114279" y="7116"/>
                  </a:lnTo>
                  <a:lnTo>
                    <a:pt x="2070100" y="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838961" y="4496561"/>
              <a:ext cx="2209800" cy="838200"/>
            </a:xfrm>
            <a:custGeom>
              <a:avLst/>
              <a:gdLst/>
              <a:ahLst/>
              <a:cxnLst/>
              <a:rect l="l" t="t" r="r" b="b"/>
              <a:pathLst>
                <a:path w="2209800" h="838200">
                  <a:moveTo>
                    <a:pt x="0" y="139700"/>
                  </a:moveTo>
                  <a:lnTo>
                    <a:pt x="7122" y="95520"/>
                  </a:lnTo>
                  <a:lnTo>
                    <a:pt x="26954" y="57168"/>
                  </a:lnTo>
                  <a:lnTo>
                    <a:pt x="57195" y="26936"/>
                  </a:lnTo>
                  <a:lnTo>
                    <a:pt x="95544" y="7116"/>
                  </a:lnTo>
                  <a:lnTo>
                    <a:pt x="139700" y="0"/>
                  </a:lnTo>
                  <a:lnTo>
                    <a:pt x="2070100" y="0"/>
                  </a:lnTo>
                  <a:lnTo>
                    <a:pt x="2114279" y="7116"/>
                  </a:lnTo>
                  <a:lnTo>
                    <a:pt x="2152631" y="26936"/>
                  </a:lnTo>
                  <a:lnTo>
                    <a:pt x="2182863" y="57168"/>
                  </a:lnTo>
                  <a:lnTo>
                    <a:pt x="2202683" y="95520"/>
                  </a:lnTo>
                  <a:lnTo>
                    <a:pt x="2209800" y="139700"/>
                  </a:lnTo>
                  <a:lnTo>
                    <a:pt x="2209800" y="698500"/>
                  </a:lnTo>
                  <a:lnTo>
                    <a:pt x="2202683" y="742679"/>
                  </a:lnTo>
                  <a:lnTo>
                    <a:pt x="2182863" y="781031"/>
                  </a:lnTo>
                  <a:lnTo>
                    <a:pt x="2152631" y="811263"/>
                  </a:lnTo>
                  <a:lnTo>
                    <a:pt x="2114279" y="831083"/>
                  </a:lnTo>
                  <a:lnTo>
                    <a:pt x="2070100" y="838200"/>
                  </a:lnTo>
                  <a:lnTo>
                    <a:pt x="139700" y="838200"/>
                  </a:lnTo>
                  <a:lnTo>
                    <a:pt x="95544" y="831083"/>
                  </a:lnTo>
                  <a:lnTo>
                    <a:pt x="57195" y="811263"/>
                  </a:lnTo>
                  <a:lnTo>
                    <a:pt x="26954" y="781031"/>
                  </a:lnTo>
                  <a:lnTo>
                    <a:pt x="7122" y="742679"/>
                  </a:lnTo>
                  <a:lnTo>
                    <a:pt x="0" y="698500"/>
                  </a:lnTo>
                  <a:lnTo>
                    <a:pt x="0" y="139700"/>
                  </a:lnTo>
                  <a:close/>
                </a:path>
              </a:pathLst>
            </a:custGeom>
            <a:ln w="4419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0" name="object 40"/>
          <p:cNvSpPr txBox="1"/>
          <p:nvPr/>
        </p:nvSpPr>
        <p:spPr>
          <a:xfrm>
            <a:off x="1145844" y="4591050"/>
            <a:ext cx="9499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biog</a:t>
            </a:r>
            <a:r>
              <a:rPr sz="1800" spc="-45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ap</a:t>
            </a:r>
            <a:r>
              <a:rPr sz="1800" spc="-30" dirty="0">
                <a:solidFill>
                  <a:srgbClr val="FFFFFF"/>
                </a:solidFill>
                <a:latin typeface="Calibri"/>
                <a:cs typeface="Calibri"/>
              </a:rPr>
              <a:t>h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y  </a:t>
            </a: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bio</a:t>
            </a:r>
            <a:r>
              <a:rPr sz="1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=</a:t>
            </a:r>
            <a:r>
              <a:rPr sz="1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life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1" name="object 41"/>
          <p:cNvGrpSpPr/>
          <p:nvPr/>
        </p:nvGrpSpPr>
        <p:grpSpPr>
          <a:xfrm>
            <a:off x="1444752" y="2130551"/>
            <a:ext cx="4578350" cy="2444750"/>
            <a:chOff x="1444752" y="2130551"/>
            <a:chExt cx="4578350" cy="2444750"/>
          </a:xfrm>
        </p:grpSpPr>
        <p:sp>
          <p:nvSpPr>
            <p:cNvPr id="42" name="object 42"/>
            <p:cNvSpPr/>
            <p:nvPr/>
          </p:nvSpPr>
          <p:spPr>
            <a:xfrm>
              <a:off x="1447800" y="2362199"/>
              <a:ext cx="3200400" cy="838200"/>
            </a:xfrm>
            <a:custGeom>
              <a:avLst/>
              <a:gdLst/>
              <a:ahLst/>
              <a:cxnLst/>
              <a:rect l="l" t="t" r="r" b="b"/>
              <a:pathLst>
                <a:path w="3200400" h="838200">
                  <a:moveTo>
                    <a:pt x="3200400" y="762000"/>
                  </a:moveTo>
                  <a:lnTo>
                    <a:pt x="2438400" y="76200"/>
                  </a:lnTo>
                </a:path>
                <a:path w="3200400" h="838200">
                  <a:moveTo>
                    <a:pt x="3124200" y="838200"/>
                  </a:moveTo>
                  <a:lnTo>
                    <a:pt x="2057400" y="838200"/>
                  </a:lnTo>
                </a:path>
                <a:path w="3200400" h="838200">
                  <a:moveTo>
                    <a:pt x="685800" y="381000"/>
                  </a:moveTo>
                  <a:lnTo>
                    <a:pt x="0" y="0"/>
                  </a:lnTo>
                </a:path>
              </a:pathLst>
            </a:custGeom>
            <a:ln w="6096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1600200" y="3657599"/>
              <a:ext cx="152400" cy="152400"/>
            </a:xfrm>
            <a:custGeom>
              <a:avLst/>
              <a:gdLst/>
              <a:ahLst/>
              <a:cxnLst/>
              <a:rect l="l" t="t" r="r" b="b"/>
              <a:pathLst>
                <a:path w="152400" h="152400">
                  <a:moveTo>
                    <a:pt x="152400" y="0"/>
                  </a:moveTo>
                  <a:lnTo>
                    <a:pt x="0" y="152400"/>
                  </a:lnTo>
                </a:path>
              </a:pathLst>
            </a:custGeom>
            <a:ln w="6096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3048000" y="3124199"/>
              <a:ext cx="1600200" cy="1447800"/>
            </a:xfrm>
            <a:custGeom>
              <a:avLst/>
              <a:gdLst/>
              <a:ahLst/>
              <a:cxnLst/>
              <a:rect l="l" t="t" r="r" b="b"/>
              <a:pathLst>
                <a:path w="1600200" h="1447800">
                  <a:moveTo>
                    <a:pt x="1600200" y="0"/>
                  </a:moveTo>
                  <a:lnTo>
                    <a:pt x="0" y="1447800"/>
                  </a:lnTo>
                </a:path>
              </a:pathLst>
            </a:custGeom>
            <a:ln w="6096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4724399" y="2133599"/>
              <a:ext cx="762000" cy="914400"/>
            </a:xfrm>
            <a:custGeom>
              <a:avLst/>
              <a:gdLst/>
              <a:ahLst/>
              <a:cxnLst/>
              <a:rect l="l" t="t" r="r" b="b"/>
              <a:pathLst>
                <a:path w="762000" h="914400">
                  <a:moveTo>
                    <a:pt x="0" y="914400"/>
                  </a:moveTo>
                  <a:lnTo>
                    <a:pt x="762000" y="0"/>
                  </a:lnTo>
                </a:path>
              </a:pathLst>
            </a:custGeom>
            <a:ln w="6096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4800599" y="2895599"/>
              <a:ext cx="1219200" cy="152400"/>
            </a:xfrm>
            <a:custGeom>
              <a:avLst/>
              <a:gdLst/>
              <a:ahLst/>
              <a:cxnLst/>
              <a:rect l="l" t="t" r="r" b="b"/>
              <a:pathLst>
                <a:path w="1219200" h="152400">
                  <a:moveTo>
                    <a:pt x="0" y="152400"/>
                  </a:moveTo>
                  <a:lnTo>
                    <a:pt x="1219200" y="0"/>
                  </a:lnTo>
                </a:path>
              </a:pathLst>
            </a:custGeom>
            <a:ln w="6096">
              <a:solidFill>
                <a:srgbClr val="5B9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CB0EE-FBC2-1613-65D3-65B9155CE3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000" dirty="0"/>
              <a:t>Prefixes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69666AE-02FC-F827-AEEB-A8B97A71B6C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66315" y="1772227"/>
            <a:ext cx="5825780" cy="273845"/>
          </a:xfrm>
        </p:spPr>
        <p:txBody>
          <a:bodyPr/>
          <a:lstStyle/>
          <a:p>
            <a:r>
              <a:rPr lang="en-US" sz="3200" dirty="0"/>
              <a:t>enjoyable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765AD5-EF63-0500-5AC8-4F3FB72BF053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dirty="0"/>
              <a:t>10.</a:t>
            </a:r>
            <a:fld id="{46F6552A-941E-B249-8E39-1E2EE7BF53B4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F6694B7-FC98-9B46-8883-7D9146712408}"/>
              </a:ext>
            </a:extLst>
          </p:cNvPr>
          <p:cNvSpPr txBox="1"/>
          <p:nvPr/>
        </p:nvSpPr>
        <p:spPr>
          <a:xfrm>
            <a:off x="523131" y="2836980"/>
            <a:ext cx="2018297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350" dirty="0">
                <a:latin typeface="OpenDyslexicAlta" pitchFamily="2" charset="77"/>
              </a:rPr>
              <a:t>From the 1640s meaning ‘capable of being enjoyed’.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F61D28A-B345-ED4A-971F-34FD50674488}"/>
              </a:ext>
            </a:extLst>
          </p:cNvPr>
          <p:cNvSpPr txBox="1"/>
          <p:nvPr/>
        </p:nvSpPr>
        <p:spPr>
          <a:xfrm>
            <a:off x="3012046" y="2987020"/>
            <a:ext cx="2601356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350" dirty="0">
                <a:latin typeface="OpenDyslexicAlta" pitchFamily="2" charset="77"/>
              </a:rPr>
              <a:t>From the Old French </a:t>
            </a:r>
            <a:r>
              <a:rPr lang="en-GB" sz="1350" i="1" dirty="0" err="1">
                <a:solidFill>
                  <a:srgbClr val="3372DC"/>
                </a:solidFill>
                <a:latin typeface="OpenDyslexicAlta" pitchFamily="2" charset="77"/>
              </a:rPr>
              <a:t>enjoir</a:t>
            </a:r>
            <a:r>
              <a:rPr lang="en-GB" sz="1350" dirty="0">
                <a:solidFill>
                  <a:srgbClr val="0432FF"/>
                </a:solidFill>
                <a:latin typeface="OpenDyslexicAlta" pitchFamily="2" charset="77"/>
              </a:rPr>
              <a:t> </a:t>
            </a:r>
            <a:r>
              <a:rPr lang="en-GB" sz="1350" dirty="0">
                <a:latin typeface="OpenDyslexicAlta" pitchFamily="2" charset="77"/>
              </a:rPr>
              <a:t>meaning ‘to give joy, rejoice, take delight in’. 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9560F0DF-C240-BE44-9A98-9A44E2EFC8E6}"/>
              </a:ext>
            </a:extLst>
          </p:cNvPr>
          <p:cNvSpPr txBox="1">
            <a:spLocks/>
          </p:cNvSpPr>
          <p:nvPr/>
        </p:nvSpPr>
        <p:spPr>
          <a:xfrm>
            <a:off x="1572228" y="3694519"/>
            <a:ext cx="2494695" cy="566195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tx1"/>
                </a:solidFill>
                <a:latin typeface="Muli" pitchFamily="2" charset="77"/>
                <a:ea typeface="+mj-ea"/>
                <a:cs typeface="+mj-cs"/>
              </a:defRPr>
            </a:lvl1pPr>
          </a:lstStyle>
          <a:p>
            <a:pPr algn="ctr"/>
            <a:r>
              <a:rPr lang="en-GB" sz="2700" b="1" dirty="0">
                <a:solidFill>
                  <a:srgbClr val="3372DC"/>
                </a:solidFill>
                <a:latin typeface="OpenDyslexicAlta" pitchFamily="2" charset="77"/>
              </a:rPr>
              <a:t>enjoyable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59822A1-6939-274B-908C-BCD9E16E685D}"/>
              </a:ext>
            </a:extLst>
          </p:cNvPr>
          <p:cNvGrpSpPr/>
          <p:nvPr/>
        </p:nvGrpSpPr>
        <p:grpSpPr>
          <a:xfrm>
            <a:off x="484063" y="4221688"/>
            <a:ext cx="2018297" cy="1290642"/>
            <a:chOff x="607603" y="4783820"/>
            <a:chExt cx="2691062" cy="1720856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F2FCEEF-B071-8F4E-8EA1-DE26404AD853}"/>
                </a:ext>
              </a:extLst>
            </p:cNvPr>
            <p:cNvSpPr txBox="1"/>
            <p:nvPr/>
          </p:nvSpPr>
          <p:spPr>
            <a:xfrm>
              <a:off x="607603" y="5550568"/>
              <a:ext cx="2691062" cy="9541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sz="1350" dirty="0">
                  <a:latin typeface="OpenDyslexicAlta" pitchFamily="2" charset="77"/>
                </a:rPr>
                <a:t>From the French and Old French </a:t>
              </a:r>
              <a:r>
                <a:rPr lang="en-GB" sz="1350" i="1" dirty="0" err="1">
                  <a:solidFill>
                    <a:srgbClr val="3372DC"/>
                  </a:solidFill>
                  <a:latin typeface="OpenDyslexicAlta" pitchFamily="2" charset="77"/>
                </a:rPr>
                <a:t>en</a:t>
              </a:r>
              <a:r>
                <a:rPr lang="en-GB" sz="1350" dirty="0">
                  <a:solidFill>
                    <a:srgbClr val="0432FF"/>
                  </a:solidFill>
                  <a:latin typeface="OpenDyslexicAlta" pitchFamily="2" charset="77"/>
                </a:rPr>
                <a:t> </a:t>
              </a:r>
              <a:r>
                <a:rPr lang="en-GB" sz="1350" dirty="0">
                  <a:latin typeface="OpenDyslexicAlta" pitchFamily="2" charset="77"/>
                </a:rPr>
                <a:t>meaning ‘in or into’.</a:t>
              </a:r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BB958294-DB59-3F4F-9E86-00FA877A6AB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50605" y="4783820"/>
              <a:ext cx="671618" cy="641565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98F5AA01-B46A-0140-9FE4-198D46638A79}"/>
              </a:ext>
            </a:extLst>
          </p:cNvPr>
          <p:cNvGrpSpPr/>
          <p:nvPr/>
        </p:nvGrpSpPr>
        <p:grpSpPr>
          <a:xfrm>
            <a:off x="2588613" y="4239720"/>
            <a:ext cx="2878613" cy="1383923"/>
            <a:chOff x="3413669" y="4807864"/>
            <a:chExt cx="3838150" cy="1845230"/>
          </a:xfrm>
        </p:grpSpPr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8E25B621-B3E4-C840-A11A-EC1D0046EE83}"/>
                </a:ext>
              </a:extLst>
            </p:cNvPr>
            <p:cNvCxnSpPr>
              <a:cxnSpLocks/>
            </p:cNvCxnSpPr>
            <p:nvPr/>
          </p:nvCxnSpPr>
          <p:spPr>
            <a:xfrm>
              <a:off x="3920203" y="4807864"/>
              <a:ext cx="698124" cy="61752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7352ADDA-B4E7-C44E-A965-7F5D5687A6F9}"/>
                </a:ext>
              </a:extLst>
            </p:cNvPr>
            <p:cNvSpPr txBox="1"/>
            <p:nvPr/>
          </p:nvSpPr>
          <p:spPr>
            <a:xfrm>
              <a:off x="3413669" y="5545098"/>
              <a:ext cx="3838150" cy="11079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sz="1200" dirty="0">
                  <a:latin typeface="OpenDyslexicAlta" pitchFamily="2" charset="77"/>
                </a:rPr>
                <a:t>From the 1200s, meaning a ‘feeling of pleasure and delight’. </a:t>
              </a:r>
            </a:p>
            <a:p>
              <a:pPr algn="ctr"/>
              <a:r>
                <a:rPr lang="en-GB" sz="1200" dirty="0">
                  <a:latin typeface="OpenDyslexicAlta" pitchFamily="2" charset="77"/>
                </a:rPr>
                <a:t>From Old French </a:t>
              </a:r>
              <a:r>
                <a:rPr lang="en-GB" sz="1200" i="1" dirty="0">
                  <a:solidFill>
                    <a:srgbClr val="3372DC"/>
                  </a:solidFill>
                  <a:latin typeface="OpenDyslexicAlta" pitchFamily="2" charset="77"/>
                </a:rPr>
                <a:t>joie</a:t>
              </a:r>
              <a:r>
                <a:rPr lang="en-GB" sz="1200" dirty="0">
                  <a:latin typeface="OpenDyslexicAlta" pitchFamily="2" charset="77"/>
                </a:rPr>
                <a:t> meaning ‘pleasure, delight or bliss’.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54766C6-9A31-034E-AA07-46DD6584289D}"/>
              </a:ext>
            </a:extLst>
          </p:cNvPr>
          <p:cNvSpPr txBox="1"/>
          <p:nvPr/>
        </p:nvSpPr>
        <p:spPr>
          <a:xfrm>
            <a:off x="-605549" y="2487272"/>
            <a:ext cx="48474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3372DC"/>
                </a:solidFill>
                <a:latin typeface="OpenDyslexicAlta" pitchFamily="2" charset="77"/>
              </a:rPr>
              <a:t>What things do you enjoy doing?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F2E43ED3-F9B9-3347-9738-72CB8C070D34}"/>
              </a:ext>
            </a:extLst>
          </p:cNvPr>
          <p:cNvGrpSpPr/>
          <p:nvPr/>
        </p:nvGrpSpPr>
        <p:grpSpPr>
          <a:xfrm>
            <a:off x="5582645" y="2316835"/>
            <a:ext cx="3111481" cy="2607284"/>
            <a:chOff x="7109890" y="533086"/>
            <a:chExt cx="4678793" cy="3920622"/>
          </a:xfrm>
        </p:grpSpPr>
        <p:pic>
          <p:nvPicPr>
            <p:cNvPr id="38" name="Picture 37" descr="A picture containing text, vector graphics&#10;&#10;Description automatically generated">
              <a:extLst>
                <a:ext uri="{FF2B5EF4-FFF2-40B4-BE49-F238E27FC236}">
                  <a16:creationId xmlns:a16="http://schemas.microsoft.com/office/drawing/2014/main" id="{596453EE-5148-4548-9E4C-8CE42367588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847147" y="2509557"/>
              <a:ext cx="941536" cy="1080000"/>
            </a:xfrm>
            <a:prstGeom prst="rect">
              <a:avLst/>
            </a:prstGeom>
          </p:spPr>
        </p:pic>
        <p:pic>
          <p:nvPicPr>
            <p:cNvPr id="39" name="Picture 38" descr="Icon&#10;&#10;Description automatically generated">
              <a:extLst>
                <a:ext uri="{FF2B5EF4-FFF2-40B4-BE49-F238E27FC236}">
                  <a16:creationId xmlns:a16="http://schemas.microsoft.com/office/drawing/2014/main" id="{978698E9-E9AB-5D40-87AC-DB0A5D6839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248296" y="3302515"/>
              <a:ext cx="1592277" cy="1151193"/>
            </a:xfrm>
            <a:prstGeom prst="rect">
              <a:avLst/>
            </a:prstGeom>
          </p:spPr>
        </p:pic>
        <p:pic>
          <p:nvPicPr>
            <p:cNvPr id="40" name="Picture 39" descr="Shape&#10;&#10;Description automatically generated">
              <a:extLst>
                <a:ext uri="{FF2B5EF4-FFF2-40B4-BE49-F238E27FC236}">
                  <a16:creationId xmlns:a16="http://schemas.microsoft.com/office/drawing/2014/main" id="{820BAA5F-FC7A-EF4F-A7E2-474E4689113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983042" y="1595649"/>
              <a:ext cx="1370744" cy="1266357"/>
            </a:xfrm>
            <a:prstGeom prst="rect">
              <a:avLst/>
            </a:prstGeom>
          </p:spPr>
        </p:pic>
        <p:pic>
          <p:nvPicPr>
            <p:cNvPr id="41" name="Picture 40" descr="Icon&#10;&#10;Description automatically generated">
              <a:extLst>
                <a:ext uri="{FF2B5EF4-FFF2-40B4-BE49-F238E27FC236}">
                  <a16:creationId xmlns:a16="http://schemas.microsoft.com/office/drawing/2014/main" id="{1D3808D2-450F-8F48-8AE5-2A508A4BEA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474521" y="533086"/>
              <a:ext cx="1174486" cy="1266357"/>
            </a:xfrm>
            <a:prstGeom prst="rect">
              <a:avLst/>
            </a:prstGeom>
          </p:spPr>
        </p:pic>
        <p:pic>
          <p:nvPicPr>
            <p:cNvPr id="42" name="Picture 41" descr="Icon&#10;&#10;Description automatically generated">
              <a:extLst>
                <a:ext uri="{FF2B5EF4-FFF2-40B4-BE49-F238E27FC236}">
                  <a16:creationId xmlns:a16="http://schemas.microsoft.com/office/drawing/2014/main" id="{4C04AC85-A336-1F48-8E67-8E56C548C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109890" y="2509557"/>
              <a:ext cx="1518601" cy="1294862"/>
            </a:xfrm>
            <a:prstGeom prst="rect">
              <a:avLst/>
            </a:prstGeom>
          </p:spPr>
        </p:pic>
        <p:pic>
          <p:nvPicPr>
            <p:cNvPr id="43" name="Picture 42" descr="Icon&#10;&#10;Description automatically generated">
              <a:extLst>
                <a:ext uri="{FF2B5EF4-FFF2-40B4-BE49-F238E27FC236}">
                  <a16:creationId xmlns:a16="http://schemas.microsoft.com/office/drawing/2014/main" id="{DC79A23A-073E-EF42-9F70-3428E0A5C1D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786840" y="610883"/>
              <a:ext cx="1115626" cy="1080000"/>
            </a:xfrm>
            <a:prstGeom prst="rect">
              <a:avLst/>
            </a:prstGeom>
          </p:spPr>
        </p:pic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F711C25D-16B0-B84D-91E1-1D90174D56D4}"/>
              </a:ext>
            </a:extLst>
          </p:cNvPr>
          <p:cNvSpPr txBox="1"/>
          <p:nvPr/>
        </p:nvSpPr>
        <p:spPr>
          <a:xfrm>
            <a:off x="5666732" y="5142100"/>
            <a:ext cx="302739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200" dirty="0">
                <a:latin typeface="OpenDyslexicAlta" pitchFamily="2" charset="77"/>
              </a:rPr>
              <a:t>When you do something you enjoy, you’re doing it ‘in delight’.</a:t>
            </a:r>
            <a:endParaRPr lang="en-GB" sz="1200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825610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36" grpId="0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61657BD-3333-446A-A16A-CBDC77C8E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457200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2CAFF06-4D3A-42A5-8614-B1FA47EA0F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600" y="643467"/>
            <a:ext cx="8178799" cy="5571066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516EE7E-246D-42DB-BE12-38EC96CFA6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248" y="762000"/>
            <a:ext cx="3968751" cy="21232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DCE23AD-185E-C572-B659-19EF143C83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3399" y="2765988"/>
            <a:ext cx="5410200" cy="3330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222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096" y="585216"/>
            <a:ext cx="4550113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700"/>
            <a:r>
              <a:rPr lang="en-US" sz="5000" dirty="0"/>
              <a:t>Understanding root words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68096" y="2286000"/>
            <a:ext cx="4550113" cy="4023360"/>
          </a:xfrm>
          <a:prstGeom prst="rect">
            <a:avLst/>
          </a:prstGeom>
        </p:spPr>
        <p:txBody>
          <a:bodyPr vert="horz" lIns="45720" tIns="45720" rIns="45720" bIns="45720" rtlCol="0">
            <a:noAutofit/>
          </a:bodyPr>
          <a:lstStyle/>
          <a:p>
            <a:pPr marL="12700" defTabSz="914400">
              <a:lnSpc>
                <a:spcPct val="90000"/>
              </a:lnSpc>
              <a:spcBef>
                <a:spcPts val="95"/>
              </a:spcBef>
              <a:buClr>
                <a:schemeClr val="accent1"/>
              </a:buClr>
            </a:pPr>
            <a:r>
              <a:rPr lang="en-US" sz="2000" spc="-5" dirty="0">
                <a:latin typeface="Topmarks" pitchFamily="2" charset="77"/>
              </a:rPr>
              <a:t>Children</a:t>
            </a:r>
            <a:r>
              <a:rPr lang="en-US" sz="2000" spc="1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need </a:t>
            </a:r>
            <a:r>
              <a:rPr lang="en-US" sz="2000" dirty="0">
                <a:latin typeface="Topmarks" pitchFamily="2" charset="77"/>
              </a:rPr>
              <a:t>to</a:t>
            </a:r>
            <a:r>
              <a:rPr lang="en-US" sz="2000" spc="1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be taught</a:t>
            </a:r>
            <a:r>
              <a:rPr lang="en-US" sz="2000" spc="1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how</a:t>
            </a:r>
            <a:r>
              <a:rPr lang="en-US" sz="2000" spc="-1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to notice</a:t>
            </a:r>
            <a:r>
              <a:rPr lang="en-US" sz="2000" spc="1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how</a:t>
            </a:r>
            <a:r>
              <a:rPr lang="en-US" sz="2000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words</a:t>
            </a:r>
            <a:r>
              <a:rPr lang="en-US" sz="2000" spc="2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are</a:t>
            </a:r>
            <a:r>
              <a:rPr lang="en-US" sz="2000" spc="15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built</a:t>
            </a:r>
            <a:r>
              <a:rPr lang="en-US" sz="2000" spc="5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with</a:t>
            </a:r>
            <a:r>
              <a:rPr lang="en-US" sz="200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root</a:t>
            </a:r>
            <a:r>
              <a:rPr lang="en-US" sz="2000" spc="15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words,</a:t>
            </a:r>
            <a:r>
              <a:rPr lang="en-US" sz="2000" spc="2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prefixes</a:t>
            </a:r>
            <a:r>
              <a:rPr lang="en-US" sz="2000" spc="2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and </a:t>
            </a:r>
            <a:r>
              <a:rPr lang="en-US" sz="2000" spc="-819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suffixes.</a:t>
            </a:r>
            <a:endParaRPr lang="en-US" sz="2000" dirty="0">
              <a:latin typeface="Topmarks" pitchFamily="2" charset="77"/>
            </a:endParaRPr>
          </a:p>
          <a:p>
            <a:pPr defTabSz="914400">
              <a:lnSpc>
                <a:spcPct val="90000"/>
              </a:lnSpc>
              <a:spcBef>
                <a:spcPts val="45"/>
              </a:spcBef>
              <a:buClr>
                <a:schemeClr val="accent1"/>
              </a:buClr>
            </a:pPr>
            <a:endParaRPr lang="en-US" sz="2000" dirty="0">
              <a:latin typeface="Topmarks" pitchFamily="2" charset="77"/>
            </a:endParaRPr>
          </a:p>
          <a:p>
            <a:pPr marL="184785" marR="311785" indent="-172720" defTabSz="914400">
              <a:lnSpc>
                <a:spcPct val="90000"/>
              </a:lnSpc>
              <a:buClr>
                <a:schemeClr val="accent1"/>
              </a:buClr>
              <a:buFont typeface="Arial MT"/>
              <a:buChar char="•"/>
              <a:tabLst>
                <a:tab pos="185420" algn="l"/>
              </a:tabLst>
            </a:pPr>
            <a:r>
              <a:rPr lang="en-US" sz="2000" spc="-5" dirty="0">
                <a:latin typeface="Topmarks" pitchFamily="2" charset="77"/>
              </a:rPr>
              <a:t>This is</a:t>
            </a:r>
            <a:r>
              <a:rPr lang="en-US" sz="200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a</a:t>
            </a:r>
            <a:r>
              <a:rPr lang="en-US" sz="2000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very</a:t>
            </a:r>
            <a:r>
              <a:rPr lang="en-US" sz="2000" spc="2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important</a:t>
            </a:r>
            <a:r>
              <a:rPr lang="en-US" sz="2000" spc="3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strategy,</a:t>
            </a:r>
            <a:r>
              <a:rPr lang="en-US" sz="2000" spc="4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especially</a:t>
            </a:r>
            <a:r>
              <a:rPr lang="en-US" sz="2000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if </a:t>
            </a:r>
            <a:r>
              <a:rPr lang="en-US" sz="2000" spc="-819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your</a:t>
            </a:r>
            <a:r>
              <a:rPr lang="en-US" sz="2000" spc="1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language</a:t>
            </a:r>
            <a:r>
              <a:rPr lang="en-US" sz="2000" spc="1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doesn't</a:t>
            </a:r>
            <a:r>
              <a:rPr lang="en-US" sz="2000" spc="15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build</a:t>
            </a:r>
            <a:r>
              <a:rPr lang="en-US" sz="2000" spc="5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words</a:t>
            </a:r>
            <a:r>
              <a:rPr lang="en-US" sz="2000" spc="20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this</a:t>
            </a:r>
            <a:r>
              <a:rPr lang="en-US" sz="2000" spc="5" dirty="0">
                <a:latin typeface="Topmarks" pitchFamily="2" charset="77"/>
              </a:rPr>
              <a:t> </a:t>
            </a:r>
            <a:r>
              <a:rPr lang="en-US" sz="2000" spc="-10" dirty="0">
                <a:latin typeface="Topmarks" pitchFamily="2" charset="77"/>
              </a:rPr>
              <a:t>way.</a:t>
            </a:r>
            <a:endParaRPr lang="en-US" sz="2000" dirty="0">
              <a:latin typeface="Topmarks" pitchFamily="2" charset="77"/>
            </a:endParaRPr>
          </a:p>
          <a:p>
            <a:pPr marL="184785" indent="-172720" defTabSz="914400">
              <a:lnSpc>
                <a:spcPct val="90000"/>
              </a:lnSpc>
              <a:spcBef>
                <a:spcPts val="2955"/>
              </a:spcBef>
              <a:buClr>
                <a:schemeClr val="accent1"/>
              </a:buClr>
              <a:buFont typeface="Arial MT"/>
              <a:buChar char="•"/>
              <a:tabLst>
                <a:tab pos="185420" algn="l"/>
              </a:tabLst>
            </a:pPr>
            <a:r>
              <a:rPr lang="en-US" sz="2000" spc="-10" dirty="0">
                <a:latin typeface="Topmarks" pitchFamily="2" charset="77"/>
              </a:rPr>
              <a:t>uncomfortable</a:t>
            </a:r>
            <a:r>
              <a:rPr lang="en-US" sz="2000" spc="3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=</a:t>
            </a:r>
            <a:r>
              <a:rPr lang="en-US" sz="200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not</a:t>
            </a:r>
            <a:r>
              <a:rPr lang="en-US" sz="200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comfortable</a:t>
            </a:r>
            <a:r>
              <a:rPr lang="en-US" sz="2000" spc="3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=</a:t>
            </a:r>
            <a:r>
              <a:rPr lang="en-US" sz="2000" spc="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un</a:t>
            </a:r>
            <a:r>
              <a:rPr lang="en-US" sz="200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+</a:t>
            </a:r>
            <a:r>
              <a:rPr lang="en-US" sz="200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comfort</a:t>
            </a:r>
            <a:endParaRPr lang="en-US" sz="2000" dirty="0">
              <a:latin typeface="Topmarks" pitchFamily="2" charset="77"/>
            </a:endParaRPr>
          </a:p>
          <a:p>
            <a:pPr marL="184785" defTabSz="914400">
              <a:lnSpc>
                <a:spcPct val="90000"/>
              </a:lnSpc>
              <a:buClr>
                <a:schemeClr val="accent1"/>
              </a:buClr>
            </a:pPr>
            <a:r>
              <a:rPr lang="en-US" sz="2000" spc="-5" dirty="0">
                <a:latin typeface="Topmarks" pitchFamily="2" charset="77"/>
              </a:rPr>
              <a:t>+</a:t>
            </a:r>
            <a:r>
              <a:rPr lang="en-US" sz="2000" spc="-4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able.</a:t>
            </a:r>
            <a:endParaRPr lang="en-US" sz="2000" dirty="0">
              <a:latin typeface="Topmarks" pitchFamily="2" charset="77"/>
            </a:endParaRPr>
          </a:p>
          <a:p>
            <a:pPr marL="184785" indent="-172720" defTabSz="914400">
              <a:lnSpc>
                <a:spcPct val="90000"/>
              </a:lnSpc>
              <a:buClr>
                <a:schemeClr val="accent1"/>
              </a:buClr>
              <a:buFont typeface="Arial MT"/>
              <a:buChar char="•"/>
              <a:tabLst>
                <a:tab pos="185420" algn="l"/>
              </a:tabLst>
            </a:pPr>
            <a:r>
              <a:rPr lang="en-US" sz="2000" spc="-10" dirty="0">
                <a:latin typeface="Topmarks" pitchFamily="2" charset="77"/>
              </a:rPr>
              <a:t>irregularly</a:t>
            </a:r>
            <a:r>
              <a:rPr lang="en-US" sz="2000" spc="2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=</a:t>
            </a:r>
            <a:r>
              <a:rPr lang="en-US" sz="2000" spc="5" dirty="0">
                <a:latin typeface="Topmarks" pitchFamily="2" charset="77"/>
              </a:rPr>
              <a:t> </a:t>
            </a:r>
            <a:r>
              <a:rPr lang="en-US" sz="2000" spc="-5" dirty="0" err="1">
                <a:latin typeface="Topmarks" pitchFamily="2" charset="77"/>
              </a:rPr>
              <a:t>ir</a:t>
            </a:r>
            <a:r>
              <a:rPr lang="en-US" sz="2000" spc="1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+</a:t>
            </a:r>
            <a:r>
              <a:rPr lang="en-US" sz="2000" spc="-10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regular</a:t>
            </a:r>
            <a:r>
              <a:rPr lang="en-US" sz="2000" spc="5" dirty="0">
                <a:latin typeface="Topmarks" pitchFamily="2" charset="77"/>
              </a:rPr>
              <a:t> </a:t>
            </a:r>
            <a:r>
              <a:rPr lang="en-US" sz="2000" spc="-5" dirty="0">
                <a:latin typeface="Topmarks" pitchFamily="2" charset="77"/>
              </a:rPr>
              <a:t>+</a:t>
            </a:r>
            <a:r>
              <a:rPr lang="en-US" sz="2000" spc="20" dirty="0">
                <a:latin typeface="Topmarks" pitchFamily="2" charset="77"/>
              </a:rPr>
              <a:t> </a:t>
            </a:r>
            <a:r>
              <a:rPr lang="en-US" sz="2000" spc="-5" dirty="0" err="1">
                <a:latin typeface="Topmarks" pitchFamily="2" charset="77"/>
              </a:rPr>
              <a:t>ly</a:t>
            </a:r>
            <a:endParaRPr lang="en-US" sz="2000" dirty="0">
              <a:latin typeface="Topmarks" pitchFamily="2" charset="77"/>
            </a:endParaRPr>
          </a:p>
        </p:txBody>
      </p:sp>
      <p:pic>
        <p:nvPicPr>
          <p:cNvPr id="5" name="Picture 4" descr="Wooden letters in a blue background">
            <a:extLst>
              <a:ext uri="{FF2B5EF4-FFF2-40B4-BE49-F238E27FC236}">
                <a16:creationId xmlns:a16="http://schemas.microsoft.com/office/drawing/2014/main" id="{952EACCF-ED8C-C559-023D-2E143A2157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769" r="361" b="-1"/>
          <a:stretch/>
        </p:blipFill>
        <p:spPr>
          <a:xfrm>
            <a:off x="5664199" y="10"/>
            <a:ext cx="3479800" cy="685799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61657BD-3333-446A-A16A-CBDC77C8E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457200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CAFF06-4D3A-42A5-8614-B1FA47EA0F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600" y="643467"/>
            <a:ext cx="8178799" cy="5571066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81E4FA-8249-2919-AD0E-C0F027601A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249" y="787799"/>
            <a:ext cx="5949951" cy="2246105"/>
          </a:xfrm>
          <a:prstGeom prst="rect">
            <a:avLst/>
          </a:prstGeom>
          <a:noFill/>
          <a:ln>
            <a:solidFill>
              <a:schemeClr val="tx1">
                <a:alpha val="92000"/>
              </a:schemeClr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5E88F99-3944-61A9-680F-283ED8D07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7724" y="3079466"/>
            <a:ext cx="3790951" cy="30695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057C82-67FF-F86A-C8F9-F88B842C97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799" y="3552946"/>
            <a:ext cx="4067925" cy="1894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3732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A8EC506-B1DA-46A1-B44D-774E68468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>
            <a:extLst>
              <a:ext uri="{FF2B5EF4-FFF2-40B4-BE49-F238E27FC236}">
                <a16:creationId xmlns:a16="http://schemas.microsoft.com/office/drawing/2014/main" id="{BFF30785-305E-45D7-984F-5AA93D3CA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E01FA5-D766-43CA-A83D-E7CF3F04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86BE877-8405-42B2-A8E4-BF4224E015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544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F4916F3-5270-48BF-8D54-7990F611B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40133" y="0"/>
            <a:ext cx="410141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0D2F6C-0DF7-79A4-23F4-9DCBEB123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2592" y="1846108"/>
            <a:ext cx="3156492" cy="111252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600" kern="1200" cap="all" spc="200" baseline="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Supporting spelling at home: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74D4FA-7DC5-E7D5-B4DB-79FCBCA7EB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972" y="640080"/>
            <a:ext cx="3723858" cy="5578816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49244C8-BD6D-4309-8235-706CBF26EF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30142" y="3765314"/>
            <a:ext cx="2948940" cy="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17354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Rectangle 9222">
            <a:extLst>
              <a:ext uri="{FF2B5EF4-FFF2-40B4-BE49-F238E27FC236}">
                <a16:creationId xmlns:a16="http://schemas.microsoft.com/office/drawing/2014/main" id="{28BA90A1-6BEC-48B7-BBE0-8863262254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25" name="Rectangle 9224">
            <a:extLst>
              <a:ext uri="{FF2B5EF4-FFF2-40B4-BE49-F238E27FC236}">
                <a16:creationId xmlns:a16="http://schemas.microsoft.com/office/drawing/2014/main" id="{D7950F2D-29CC-4F1C-8AFA-D6AE15BFA2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8" name="Picture 2" descr="Using Morphology to Help Build Vocabulary and Spelling Strategies for Your  Learners - EdShed">
            <a:extLst>
              <a:ext uri="{FF2B5EF4-FFF2-40B4-BE49-F238E27FC236}">
                <a16:creationId xmlns:a16="http://schemas.microsoft.com/office/drawing/2014/main" id="{54EDDDC2-AFC1-F75B-E161-DFC88DC138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600" y="1128714"/>
            <a:ext cx="8178799" cy="4600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52372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97760" y="307593"/>
            <a:ext cx="4057015" cy="7721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900" b="0" spc="-5" dirty="0">
                <a:solidFill>
                  <a:srgbClr val="2D75B6"/>
                </a:solidFill>
                <a:latin typeface="Topmarks" pitchFamily="2" charset="77"/>
                <a:cs typeface="Comic Sans MS"/>
              </a:rPr>
              <a:t>WORD</a:t>
            </a:r>
            <a:r>
              <a:rPr sz="4900" b="0" spc="-65" dirty="0">
                <a:solidFill>
                  <a:srgbClr val="2D75B6"/>
                </a:solidFill>
                <a:latin typeface="Topmarks" pitchFamily="2" charset="77"/>
                <a:cs typeface="Comic Sans MS"/>
              </a:rPr>
              <a:t> </a:t>
            </a:r>
            <a:r>
              <a:rPr sz="4900" b="0" spc="-5" dirty="0">
                <a:solidFill>
                  <a:srgbClr val="2D75B6"/>
                </a:solidFill>
                <a:latin typeface="Topmarks" pitchFamily="2" charset="77"/>
                <a:cs typeface="Comic Sans MS"/>
              </a:rPr>
              <a:t>WEBS</a:t>
            </a:r>
            <a:endParaRPr sz="4900" dirty="0">
              <a:latin typeface="Topmarks" pitchFamily="2" charset="77"/>
              <a:cs typeface="Comic Sans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4651" y="1546860"/>
            <a:ext cx="7626858" cy="67741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644651" y="1146658"/>
            <a:ext cx="7115175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728720" algn="l"/>
              </a:tabLst>
            </a:pPr>
            <a:r>
              <a:rPr sz="2400" b="1" dirty="0">
                <a:latin typeface="Topmarks" pitchFamily="2" charset="77"/>
                <a:cs typeface="Comic Sans MS"/>
              </a:rPr>
              <a:t>Word</a:t>
            </a:r>
            <a:r>
              <a:rPr sz="2400" b="1" spc="5" dirty="0">
                <a:latin typeface="Topmarks" pitchFamily="2" charset="77"/>
                <a:cs typeface="Comic Sans MS"/>
              </a:rPr>
              <a:t> </a:t>
            </a:r>
            <a:r>
              <a:rPr sz="2400" b="1" spc="-5" dirty="0">
                <a:latin typeface="Topmarks" pitchFamily="2" charset="77"/>
                <a:cs typeface="Comic Sans MS"/>
              </a:rPr>
              <a:t>webs</a:t>
            </a:r>
            <a:r>
              <a:rPr sz="2400" b="1" spc="-20" dirty="0">
                <a:latin typeface="Topmarks" pitchFamily="2" charset="77"/>
                <a:cs typeface="Comic Sans MS"/>
              </a:rPr>
              <a:t> </a:t>
            </a:r>
            <a:r>
              <a:rPr sz="2400" b="1" dirty="0">
                <a:latin typeface="Topmarks" pitchFamily="2" charset="77"/>
                <a:cs typeface="Comic Sans MS"/>
              </a:rPr>
              <a:t>are</a:t>
            </a:r>
            <a:r>
              <a:rPr sz="2400" b="1" spc="-5" dirty="0">
                <a:latin typeface="Topmarks" pitchFamily="2" charset="77"/>
                <a:cs typeface="Comic Sans MS"/>
              </a:rPr>
              <a:t> </a:t>
            </a:r>
            <a:r>
              <a:rPr sz="2400" b="1" dirty="0">
                <a:latin typeface="Topmarks" pitchFamily="2" charset="77"/>
                <a:cs typeface="Comic Sans MS"/>
              </a:rPr>
              <a:t>likely</a:t>
            </a:r>
            <a:r>
              <a:rPr sz="2400" b="1" spc="5" dirty="0">
                <a:latin typeface="Topmarks" pitchFamily="2" charset="77"/>
                <a:cs typeface="Comic Sans MS"/>
              </a:rPr>
              <a:t> </a:t>
            </a:r>
            <a:r>
              <a:rPr sz="2400" b="1" spc="-5" dirty="0">
                <a:latin typeface="Topmarks" pitchFamily="2" charset="77"/>
                <a:cs typeface="Comic Sans MS"/>
              </a:rPr>
              <a:t>to	</a:t>
            </a:r>
            <a:r>
              <a:rPr sz="2400" b="1" dirty="0">
                <a:latin typeface="Topmarks" pitchFamily="2" charset="77"/>
                <a:cs typeface="Comic Sans MS"/>
              </a:rPr>
              <a:t>have</a:t>
            </a:r>
            <a:r>
              <a:rPr sz="2400" b="1" spc="-50" dirty="0">
                <a:latin typeface="Topmarks" pitchFamily="2" charset="77"/>
                <a:cs typeface="Comic Sans MS"/>
              </a:rPr>
              <a:t> </a:t>
            </a:r>
            <a:r>
              <a:rPr sz="2400" b="1" spc="-5" dirty="0">
                <a:latin typeface="Topmarks" pitchFamily="2" charset="77"/>
                <a:cs typeface="Comic Sans MS"/>
              </a:rPr>
              <a:t>more</a:t>
            </a:r>
            <a:r>
              <a:rPr sz="2400" b="1" spc="-35" dirty="0">
                <a:latin typeface="Topmarks" pitchFamily="2" charset="77"/>
                <a:cs typeface="Comic Sans MS"/>
              </a:rPr>
              <a:t> </a:t>
            </a:r>
            <a:r>
              <a:rPr sz="2400" b="1" spc="-5" dirty="0">
                <a:latin typeface="Topmarks" pitchFamily="2" charset="77"/>
                <a:cs typeface="Comic Sans MS"/>
              </a:rPr>
              <a:t>impact</a:t>
            </a:r>
            <a:r>
              <a:rPr sz="2400" b="1" spc="-30" dirty="0">
                <a:latin typeface="Topmarks" pitchFamily="2" charset="77"/>
                <a:cs typeface="Comic Sans MS"/>
              </a:rPr>
              <a:t> </a:t>
            </a:r>
            <a:r>
              <a:rPr sz="2400" b="1" spc="-5" dirty="0">
                <a:latin typeface="Topmarks" pitchFamily="2" charset="77"/>
                <a:cs typeface="Comic Sans MS"/>
              </a:rPr>
              <a:t>than</a:t>
            </a:r>
            <a:r>
              <a:rPr lang="en-GB" sz="2400" b="1" spc="-5" dirty="0">
                <a:latin typeface="Topmarks" pitchFamily="2" charset="77"/>
                <a:cs typeface="Comic Sans MS"/>
              </a:rPr>
              <a:t> dictionary work/ learning lists</a:t>
            </a:r>
            <a:endParaRPr sz="2400" dirty="0">
              <a:latin typeface="Topmarks" pitchFamily="2" charset="77"/>
              <a:cs typeface="Comic Sans MS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6319837" y="2357437"/>
            <a:ext cx="1685925" cy="805180"/>
            <a:chOff x="6319837" y="2357437"/>
            <a:chExt cx="1685925" cy="805180"/>
          </a:xfrm>
        </p:grpSpPr>
        <p:sp>
          <p:nvSpPr>
            <p:cNvPr id="8" name="object 8"/>
            <p:cNvSpPr/>
            <p:nvPr/>
          </p:nvSpPr>
          <p:spPr>
            <a:xfrm>
              <a:off x="6324600" y="2362200"/>
              <a:ext cx="1676400" cy="795655"/>
            </a:xfrm>
            <a:custGeom>
              <a:avLst/>
              <a:gdLst/>
              <a:ahLst/>
              <a:cxnLst/>
              <a:rect l="l" t="t" r="r" b="b"/>
              <a:pathLst>
                <a:path w="1676400" h="795655">
                  <a:moveTo>
                    <a:pt x="1676400" y="0"/>
                  </a:moveTo>
                  <a:lnTo>
                    <a:pt x="0" y="0"/>
                  </a:lnTo>
                  <a:lnTo>
                    <a:pt x="0" y="795527"/>
                  </a:lnTo>
                  <a:lnTo>
                    <a:pt x="1676400" y="795527"/>
                  </a:lnTo>
                  <a:lnTo>
                    <a:pt x="1676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24600" y="2362200"/>
              <a:ext cx="1676400" cy="795655"/>
            </a:xfrm>
            <a:custGeom>
              <a:avLst/>
              <a:gdLst/>
              <a:ahLst/>
              <a:cxnLst/>
              <a:rect l="l" t="t" r="r" b="b"/>
              <a:pathLst>
                <a:path w="1676400" h="795655">
                  <a:moveTo>
                    <a:pt x="0" y="795527"/>
                  </a:moveTo>
                  <a:lnTo>
                    <a:pt x="1676400" y="795527"/>
                  </a:lnTo>
                  <a:lnTo>
                    <a:pt x="1676400" y="0"/>
                  </a:lnTo>
                  <a:lnTo>
                    <a:pt x="0" y="0"/>
                  </a:lnTo>
                  <a:lnTo>
                    <a:pt x="0" y="795527"/>
                  </a:lnTo>
                  <a:close/>
                </a:path>
              </a:pathLst>
            </a:custGeom>
            <a:ln w="914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7472187" y="2598520"/>
            <a:ext cx="1339215" cy="902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95"/>
              </a:spcBef>
            </a:pPr>
            <a:r>
              <a:rPr sz="2400" spc="-5" dirty="0">
                <a:solidFill>
                  <a:srgbClr val="2D75B6"/>
                </a:solidFill>
                <a:latin typeface="Comic Sans MS"/>
                <a:cs typeface="Comic Sans MS"/>
              </a:rPr>
              <a:t>biology </a:t>
            </a:r>
            <a:r>
              <a:rPr sz="2400" dirty="0">
                <a:solidFill>
                  <a:srgbClr val="2D75B6"/>
                </a:solidFill>
                <a:latin typeface="Comic Sans MS"/>
                <a:cs typeface="Comic Sans MS"/>
              </a:rPr>
              <a:t> </a:t>
            </a:r>
            <a:r>
              <a:rPr sz="2400" spc="-5" dirty="0">
                <a:solidFill>
                  <a:srgbClr val="2D75B6"/>
                </a:solidFill>
                <a:latin typeface="Comic Sans MS"/>
                <a:cs typeface="Comic Sans MS"/>
              </a:rPr>
              <a:t>biolog</a:t>
            </a:r>
            <a:r>
              <a:rPr sz="2400" spc="-10" dirty="0">
                <a:solidFill>
                  <a:srgbClr val="2D75B6"/>
                </a:solidFill>
                <a:latin typeface="Comic Sans MS"/>
                <a:cs typeface="Comic Sans MS"/>
              </a:rPr>
              <a:t>i</a:t>
            </a:r>
            <a:r>
              <a:rPr sz="2400" dirty="0">
                <a:solidFill>
                  <a:srgbClr val="2D75B6"/>
                </a:solidFill>
                <a:latin typeface="Comic Sans MS"/>
                <a:cs typeface="Comic Sans MS"/>
              </a:rPr>
              <a:t>cal</a:t>
            </a:r>
            <a:endParaRPr sz="2400" dirty="0">
              <a:latin typeface="Comic Sans MS"/>
              <a:cs typeface="Comic Sans MS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6472237" y="3881437"/>
            <a:ext cx="2219325" cy="1937385"/>
            <a:chOff x="6472237" y="3881437"/>
            <a:chExt cx="2219325" cy="1937385"/>
          </a:xfrm>
        </p:grpSpPr>
        <p:sp>
          <p:nvSpPr>
            <p:cNvPr id="12" name="object 12"/>
            <p:cNvSpPr/>
            <p:nvPr/>
          </p:nvSpPr>
          <p:spPr>
            <a:xfrm>
              <a:off x="6477000" y="3886200"/>
              <a:ext cx="2209800" cy="1927860"/>
            </a:xfrm>
            <a:custGeom>
              <a:avLst/>
              <a:gdLst/>
              <a:ahLst/>
              <a:cxnLst/>
              <a:rect l="l" t="t" r="r" b="b"/>
              <a:pathLst>
                <a:path w="2209800" h="1927860">
                  <a:moveTo>
                    <a:pt x="2209800" y="0"/>
                  </a:moveTo>
                  <a:lnTo>
                    <a:pt x="0" y="0"/>
                  </a:lnTo>
                  <a:lnTo>
                    <a:pt x="0" y="1927860"/>
                  </a:lnTo>
                  <a:lnTo>
                    <a:pt x="2209800" y="1927860"/>
                  </a:lnTo>
                  <a:lnTo>
                    <a:pt x="22098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477000" y="3886200"/>
              <a:ext cx="2209800" cy="1927860"/>
            </a:xfrm>
            <a:custGeom>
              <a:avLst/>
              <a:gdLst/>
              <a:ahLst/>
              <a:cxnLst/>
              <a:rect l="l" t="t" r="r" b="b"/>
              <a:pathLst>
                <a:path w="2209800" h="1927860">
                  <a:moveTo>
                    <a:pt x="0" y="1927860"/>
                  </a:moveTo>
                  <a:lnTo>
                    <a:pt x="2209800" y="1927860"/>
                  </a:lnTo>
                  <a:lnTo>
                    <a:pt x="2209800" y="0"/>
                  </a:lnTo>
                  <a:lnTo>
                    <a:pt x="0" y="0"/>
                  </a:lnTo>
                  <a:lnTo>
                    <a:pt x="0" y="1927860"/>
                  </a:lnTo>
                  <a:close/>
                </a:path>
              </a:pathLst>
            </a:custGeom>
            <a:ln w="914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6556629" y="3742663"/>
            <a:ext cx="1876425" cy="20389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10000"/>
              </a:lnSpc>
              <a:spcBef>
                <a:spcPts val="105"/>
              </a:spcBef>
            </a:pPr>
            <a:r>
              <a:rPr sz="2400" spc="-5" dirty="0">
                <a:solidFill>
                  <a:srgbClr val="2D75B6"/>
                </a:solidFill>
                <a:latin typeface="Comic Sans MS"/>
                <a:cs typeface="Comic Sans MS"/>
              </a:rPr>
              <a:t>graph </a:t>
            </a:r>
            <a:r>
              <a:rPr sz="2400" dirty="0">
                <a:solidFill>
                  <a:srgbClr val="2D75B6"/>
                </a:solidFill>
                <a:latin typeface="Comic Sans MS"/>
                <a:cs typeface="Comic Sans MS"/>
              </a:rPr>
              <a:t> </a:t>
            </a:r>
            <a:r>
              <a:rPr sz="2400" spc="-5" dirty="0">
                <a:solidFill>
                  <a:srgbClr val="2D75B6"/>
                </a:solidFill>
                <a:latin typeface="Comic Sans MS"/>
                <a:cs typeface="Comic Sans MS"/>
              </a:rPr>
              <a:t>graphic </a:t>
            </a:r>
            <a:r>
              <a:rPr sz="2400" dirty="0">
                <a:solidFill>
                  <a:srgbClr val="2D75B6"/>
                </a:solidFill>
                <a:latin typeface="Comic Sans MS"/>
                <a:cs typeface="Comic Sans MS"/>
              </a:rPr>
              <a:t> </a:t>
            </a:r>
            <a:r>
              <a:rPr sz="2400" spc="-5" dirty="0">
                <a:solidFill>
                  <a:srgbClr val="2D75B6"/>
                </a:solidFill>
                <a:latin typeface="Comic Sans MS"/>
                <a:cs typeface="Comic Sans MS"/>
              </a:rPr>
              <a:t>graphical </a:t>
            </a:r>
            <a:r>
              <a:rPr sz="2400" dirty="0">
                <a:solidFill>
                  <a:srgbClr val="2D75B6"/>
                </a:solidFill>
                <a:latin typeface="Comic Sans MS"/>
                <a:cs typeface="Comic Sans MS"/>
              </a:rPr>
              <a:t> </a:t>
            </a:r>
            <a:r>
              <a:rPr sz="2400" spc="-10" dirty="0">
                <a:solidFill>
                  <a:srgbClr val="2D75B6"/>
                </a:solidFill>
                <a:latin typeface="Comic Sans MS"/>
                <a:cs typeface="Comic Sans MS"/>
              </a:rPr>
              <a:t>autograph </a:t>
            </a:r>
            <a:r>
              <a:rPr sz="2400" spc="-5" dirty="0">
                <a:solidFill>
                  <a:srgbClr val="2D75B6"/>
                </a:solidFill>
                <a:latin typeface="Comic Sans MS"/>
                <a:cs typeface="Comic Sans MS"/>
              </a:rPr>
              <a:t> </a:t>
            </a:r>
            <a:r>
              <a:rPr sz="2400" dirty="0">
                <a:solidFill>
                  <a:srgbClr val="2D75B6"/>
                </a:solidFill>
                <a:latin typeface="Comic Sans MS"/>
                <a:cs typeface="Comic Sans MS"/>
              </a:rPr>
              <a:t>gr</a:t>
            </a:r>
            <a:r>
              <a:rPr sz="2400" spc="-10" dirty="0">
                <a:solidFill>
                  <a:srgbClr val="2D75B6"/>
                </a:solidFill>
                <a:latin typeface="Comic Sans MS"/>
                <a:cs typeface="Comic Sans MS"/>
              </a:rPr>
              <a:t>a</a:t>
            </a:r>
            <a:r>
              <a:rPr sz="2400" dirty="0">
                <a:solidFill>
                  <a:srgbClr val="2D75B6"/>
                </a:solidFill>
                <a:latin typeface="Comic Sans MS"/>
                <a:cs typeface="Comic Sans MS"/>
              </a:rPr>
              <a:t>phological</a:t>
            </a:r>
            <a:endParaRPr sz="2400" dirty="0">
              <a:latin typeface="Comic Sans MS"/>
              <a:cs typeface="Comic Sans MS"/>
            </a:endParaRPr>
          </a:p>
        </p:txBody>
      </p:sp>
      <p:graphicFrame>
        <p:nvGraphicFramePr>
          <p:cNvPr id="15" name="object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7999801"/>
              </p:ext>
            </p:extLst>
          </p:nvPr>
        </p:nvGraphicFramePr>
        <p:xfrm>
          <a:off x="487298" y="2813305"/>
          <a:ext cx="5646802" cy="21457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467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30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769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3041">
                <a:tc rowSpan="4">
                  <a:txBody>
                    <a:bodyPr/>
                    <a:lstStyle/>
                    <a:p>
                      <a:pPr marL="95885">
                        <a:lnSpc>
                          <a:spcPts val="2395"/>
                        </a:lnSpc>
                      </a:pPr>
                      <a:r>
                        <a:rPr sz="2400" spc="-5" dirty="0">
                          <a:solidFill>
                            <a:srgbClr val="2D75B6"/>
                          </a:solidFill>
                          <a:latin typeface="Topmarks" pitchFamily="2" charset="77"/>
                          <a:cs typeface="Comic Sans MS"/>
                        </a:rPr>
                        <a:t>automobile</a:t>
                      </a:r>
                      <a:endParaRPr sz="2400" dirty="0">
                        <a:latin typeface="Topmarks" pitchFamily="2" charset="77"/>
                        <a:cs typeface="Comic Sans MS"/>
                      </a:endParaRPr>
                    </a:p>
                    <a:p>
                      <a:pPr marL="95885" marR="337185">
                        <a:lnSpc>
                          <a:spcPct val="120000"/>
                        </a:lnSpc>
                      </a:pPr>
                      <a:r>
                        <a:rPr sz="2400" spc="-5" dirty="0">
                          <a:solidFill>
                            <a:srgbClr val="2D75B6"/>
                          </a:solidFill>
                          <a:latin typeface="Topmarks" pitchFamily="2" charset="77"/>
                          <a:cs typeface="Comic Sans MS"/>
                        </a:rPr>
                        <a:t>automatic </a:t>
                      </a:r>
                      <a:r>
                        <a:rPr sz="2400" spc="-705" dirty="0">
                          <a:solidFill>
                            <a:srgbClr val="2D75B6"/>
                          </a:solidFill>
                          <a:latin typeface="Topmarks" pitchFamily="2" charset="77"/>
                          <a:cs typeface="Comic Sans MS"/>
                        </a:rPr>
                        <a:t> </a:t>
                      </a:r>
                      <a:r>
                        <a:rPr sz="2400" spc="-5" dirty="0">
                          <a:solidFill>
                            <a:srgbClr val="2D75B6"/>
                          </a:solidFill>
                          <a:latin typeface="Topmarks" pitchFamily="2" charset="77"/>
                          <a:cs typeface="Comic Sans MS"/>
                        </a:rPr>
                        <a:t>autocrat </a:t>
                      </a:r>
                      <a:r>
                        <a:rPr sz="2400" dirty="0">
                          <a:solidFill>
                            <a:srgbClr val="2D75B6"/>
                          </a:solidFill>
                          <a:latin typeface="Topmarks" pitchFamily="2" charset="77"/>
                          <a:cs typeface="Comic Sans MS"/>
                        </a:rPr>
                        <a:t> </a:t>
                      </a:r>
                      <a:r>
                        <a:rPr sz="2400" spc="-5" dirty="0">
                          <a:solidFill>
                            <a:srgbClr val="2D75B6"/>
                          </a:solidFill>
                          <a:latin typeface="Topmarks" pitchFamily="2" charset="77"/>
                          <a:cs typeface="Comic Sans MS"/>
                        </a:rPr>
                        <a:t>autograph </a:t>
                      </a:r>
                      <a:r>
                        <a:rPr sz="2400" spc="-705" dirty="0">
                          <a:solidFill>
                            <a:srgbClr val="2D75B6"/>
                          </a:solidFill>
                          <a:latin typeface="Topmarks" pitchFamily="2" charset="77"/>
                          <a:cs typeface="Comic Sans MS"/>
                        </a:rPr>
                        <a:t> </a:t>
                      </a:r>
                      <a:r>
                        <a:rPr sz="2400" dirty="0">
                          <a:solidFill>
                            <a:srgbClr val="2D75B6"/>
                          </a:solidFill>
                          <a:latin typeface="Topmarks" pitchFamily="2" charset="77"/>
                          <a:cs typeface="Comic Sans MS"/>
                        </a:rPr>
                        <a:t>au</a:t>
                      </a:r>
                      <a:r>
                        <a:rPr sz="2400" spc="-10" dirty="0">
                          <a:solidFill>
                            <a:srgbClr val="2D75B6"/>
                          </a:solidFill>
                          <a:latin typeface="Topmarks" pitchFamily="2" charset="77"/>
                          <a:cs typeface="Comic Sans MS"/>
                        </a:rPr>
                        <a:t>t</a:t>
                      </a:r>
                      <a:r>
                        <a:rPr sz="2400" dirty="0">
                          <a:solidFill>
                            <a:srgbClr val="2D75B6"/>
                          </a:solidFill>
                          <a:latin typeface="Topmarks" pitchFamily="2" charset="77"/>
                          <a:cs typeface="Comic Sans MS"/>
                        </a:rPr>
                        <a:t>o</a:t>
                      </a:r>
                      <a:r>
                        <a:rPr sz="2400" spc="-10" dirty="0">
                          <a:solidFill>
                            <a:srgbClr val="2D75B6"/>
                          </a:solidFill>
                          <a:latin typeface="Topmarks" pitchFamily="2" charset="77"/>
                          <a:cs typeface="Comic Sans MS"/>
                        </a:rPr>
                        <a:t>m</a:t>
                      </a:r>
                      <a:r>
                        <a:rPr sz="2400" dirty="0">
                          <a:solidFill>
                            <a:srgbClr val="2D75B6"/>
                          </a:solidFill>
                          <a:latin typeface="Topmarks" pitchFamily="2" charset="77"/>
                          <a:cs typeface="Comic Sans MS"/>
                        </a:rPr>
                        <a:t>a</a:t>
                      </a:r>
                      <a:r>
                        <a:rPr sz="2400" spc="-10" dirty="0">
                          <a:solidFill>
                            <a:srgbClr val="2D75B6"/>
                          </a:solidFill>
                          <a:latin typeface="Topmarks" pitchFamily="2" charset="77"/>
                          <a:cs typeface="Comic Sans MS"/>
                        </a:rPr>
                        <a:t>t</a:t>
                      </a:r>
                      <a:r>
                        <a:rPr sz="2400" dirty="0">
                          <a:solidFill>
                            <a:srgbClr val="2D75B6"/>
                          </a:solidFill>
                          <a:latin typeface="Topmarks" pitchFamily="2" charset="77"/>
                          <a:cs typeface="Comic Sans MS"/>
                        </a:rPr>
                        <a:t>on</a:t>
                      </a:r>
                      <a:endParaRPr sz="2400" dirty="0">
                        <a:latin typeface="Topmarks" pitchFamily="2" charset="77"/>
                        <a:cs typeface="Comic Sans MS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BCD6E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33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9DC3E6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BCD6ED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01295">
                        <a:lnSpc>
                          <a:spcPct val="100000"/>
                        </a:lnSpc>
                        <a:spcBef>
                          <a:spcPts val="209"/>
                        </a:spcBef>
                      </a:pPr>
                      <a:r>
                        <a:rPr sz="2800" spc="-5" dirty="0">
                          <a:solidFill>
                            <a:srgbClr val="FFFFFF"/>
                          </a:solidFill>
                          <a:latin typeface="Comic Sans MS"/>
                          <a:cs typeface="Comic Sans MS"/>
                        </a:rPr>
                        <a:t>autobiography</a:t>
                      </a:r>
                      <a:endParaRPr sz="2800">
                        <a:latin typeface="Comic Sans MS"/>
                        <a:cs typeface="Comic Sans MS"/>
                      </a:endParaRPr>
                    </a:p>
                  </a:txBody>
                  <a:tcPr marL="0" marR="0" marT="26669" marB="0">
                    <a:lnL w="12700">
                      <a:solidFill>
                        <a:srgbClr val="9DC3E6"/>
                      </a:solidFill>
                      <a:prstDash val="solid"/>
                    </a:lnL>
                    <a:lnR w="12700">
                      <a:solidFill>
                        <a:srgbClr val="9DC3E6"/>
                      </a:solidFill>
                      <a:prstDash val="solid"/>
                    </a:lnR>
                    <a:lnT w="12700">
                      <a:solidFill>
                        <a:srgbClr val="9DC3E6"/>
                      </a:solidFill>
                      <a:prstDash val="solid"/>
                    </a:lnT>
                    <a:lnB w="12700">
                      <a:solidFill>
                        <a:srgbClr val="9DC3E6"/>
                      </a:solidFill>
                      <a:prstDash val="solid"/>
                    </a:lnB>
                    <a:solidFill>
                      <a:srgbClr val="2D75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90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9DC3E6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solidFill>
                      <a:srgbClr val="BCD6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6669" marB="0">
                    <a:lnL w="12700">
                      <a:solidFill>
                        <a:srgbClr val="9DC3E6"/>
                      </a:solidFill>
                      <a:prstDash val="solid"/>
                    </a:lnL>
                    <a:lnR w="12700">
                      <a:solidFill>
                        <a:srgbClr val="9DC3E6"/>
                      </a:solidFill>
                      <a:prstDash val="solid"/>
                    </a:lnR>
                    <a:lnT w="12700">
                      <a:solidFill>
                        <a:srgbClr val="9DC3E6"/>
                      </a:solidFill>
                      <a:prstDash val="solid"/>
                    </a:lnT>
                    <a:lnB w="12700">
                      <a:solidFill>
                        <a:srgbClr val="9DC3E6"/>
                      </a:solidFill>
                      <a:prstDash val="solid"/>
                    </a:lnB>
                    <a:solidFill>
                      <a:srgbClr val="2D75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5951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BCD6E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6" name="object 16"/>
          <p:cNvSpPr/>
          <p:nvPr/>
        </p:nvSpPr>
        <p:spPr>
          <a:xfrm>
            <a:off x="5943600" y="3810000"/>
            <a:ext cx="533400" cy="304800"/>
          </a:xfrm>
          <a:custGeom>
            <a:avLst/>
            <a:gdLst/>
            <a:ahLst/>
            <a:cxnLst/>
            <a:rect l="l" t="t" r="r" b="b"/>
            <a:pathLst>
              <a:path w="533400" h="304800">
                <a:moveTo>
                  <a:pt x="0" y="0"/>
                </a:moveTo>
                <a:lnTo>
                  <a:pt x="533400" y="304800"/>
                </a:lnTo>
              </a:path>
            </a:pathLst>
          </a:custGeom>
          <a:ln w="914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7" name="object 17"/>
          <p:cNvGrpSpPr/>
          <p:nvPr/>
        </p:nvGrpSpPr>
        <p:grpSpPr>
          <a:xfrm>
            <a:off x="5939028" y="0"/>
            <a:ext cx="3205480" cy="3205480"/>
            <a:chOff x="5939028" y="0"/>
            <a:chExt cx="3205480" cy="3205480"/>
          </a:xfrm>
        </p:grpSpPr>
        <p:sp>
          <p:nvSpPr>
            <p:cNvPr id="18" name="object 18"/>
            <p:cNvSpPr/>
            <p:nvPr/>
          </p:nvSpPr>
          <p:spPr>
            <a:xfrm>
              <a:off x="5943600" y="2743200"/>
              <a:ext cx="381000" cy="457200"/>
            </a:xfrm>
            <a:custGeom>
              <a:avLst/>
              <a:gdLst/>
              <a:ahLst/>
              <a:cxnLst/>
              <a:rect l="l" t="t" r="r" b="b"/>
              <a:pathLst>
                <a:path w="381000" h="457200">
                  <a:moveTo>
                    <a:pt x="0" y="457200"/>
                  </a:moveTo>
                  <a:lnTo>
                    <a:pt x="381000" y="0"/>
                  </a:lnTo>
                </a:path>
              </a:pathLst>
            </a:custGeom>
            <a:ln w="914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44384" y="0"/>
              <a:ext cx="1499616" cy="15316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pelling Shed - Scheme">
            <a:extLst>
              <a:ext uri="{FF2B5EF4-FFF2-40B4-BE49-F238E27FC236}">
                <a16:creationId xmlns:a16="http://schemas.microsoft.com/office/drawing/2014/main" id="{FCB7A855-A300-61BB-4CDE-C4EC7F9A2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75" y="762000"/>
            <a:ext cx="9144000" cy="513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45941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21029" y="518929"/>
            <a:ext cx="7901941" cy="123367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245"/>
              </a:spcBef>
              <a:tabLst>
                <a:tab pos="557530" algn="l"/>
              </a:tabLst>
            </a:pPr>
            <a:r>
              <a:rPr sz="2400" b="1" spc="-5" dirty="0">
                <a:solidFill>
                  <a:schemeClr val="tx1"/>
                </a:solidFill>
                <a:latin typeface="Topmarks" pitchFamily="2" charset="77"/>
              </a:rPr>
              <a:t>Letter patterns </a:t>
            </a:r>
            <a:r>
              <a:rPr sz="2400" b="1" dirty="0">
                <a:solidFill>
                  <a:schemeClr val="tx1"/>
                </a:solidFill>
                <a:latin typeface="Topmarks" pitchFamily="2" charset="77"/>
              </a:rPr>
              <a:t>are a </a:t>
            </a:r>
            <a:r>
              <a:rPr sz="2400" b="1" spc="-10" dirty="0">
                <a:solidFill>
                  <a:schemeClr val="tx1"/>
                </a:solidFill>
                <a:latin typeface="Topmarks" pitchFamily="2" charset="77"/>
              </a:rPr>
              <a:t>reliable </a:t>
            </a:r>
            <a:r>
              <a:rPr sz="2400" b="1" dirty="0">
                <a:solidFill>
                  <a:schemeClr val="tx1"/>
                </a:solidFill>
                <a:latin typeface="Topmarks" pitchFamily="2" charset="77"/>
              </a:rPr>
              <a:t>way </a:t>
            </a:r>
            <a:r>
              <a:rPr sz="2400" b="1" spc="-1290" dirty="0">
                <a:solidFill>
                  <a:schemeClr val="tx1"/>
                </a:solidFill>
                <a:latin typeface="Topmarks" pitchFamily="2" charset="77"/>
              </a:rPr>
              <a:t> </a:t>
            </a:r>
            <a:r>
              <a:rPr sz="2400" b="1" spc="-5" dirty="0">
                <a:solidFill>
                  <a:schemeClr val="tx1"/>
                </a:solidFill>
                <a:latin typeface="Topmarks" pitchFamily="2" charset="77"/>
              </a:rPr>
              <a:t>to</a:t>
            </a:r>
            <a:r>
              <a:rPr lang="en-GB" sz="2400" b="1" spc="-5" dirty="0">
                <a:solidFill>
                  <a:schemeClr val="tx1"/>
                </a:solidFill>
                <a:latin typeface="Topmarks" pitchFamily="2" charset="77"/>
              </a:rPr>
              <a:t> </a:t>
            </a:r>
            <a:r>
              <a:rPr sz="2400" b="1" spc="-10" dirty="0">
                <a:solidFill>
                  <a:schemeClr val="tx1"/>
                </a:solidFill>
                <a:latin typeface="Topmarks" pitchFamily="2" charset="77"/>
              </a:rPr>
              <a:t>learn</a:t>
            </a:r>
            <a:r>
              <a:rPr sz="2400" b="1" dirty="0">
                <a:solidFill>
                  <a:schemeClr val="tx1"/>
                </a:solidFill>
                <a:latin typeface="Topmarks" pitchFamily="2" charset="77"/>
              </a:rPr>
              <a:t> </a:t>
            </a:r>
            <a:r>
              <a:rPr sz="2400" b="1" spc="-5" dirty="0">
                <a:solidFill>
                  <a:schemeClr val="tx1"/>
                </a:solidFill>
                <a:latin typeface="Topmarks" pitchFamily="2" charset="77"/>
              </a:rPr>
              <a:t>spellings.</a:t>
            </a:r>
            <a:r>
              <a:rPr lang="en-GB" sz="2400" b="1" spc="-5" dirty="0">
                <a:solidFill>
                  <a:schemeClr val="tx1"/>
                </a:solidFill>
                <a:latin typeface="Topmarks" pitchFamily="2" charset="77"/>
              </a:rPr>
              <a:t> Children who spot patterns are better spellers!</a:t>
            </a:r>
            <a:endParaRPr sz="2400" b="1" dirty="0">
              <a:solidFill>
                <a:schemeClr val="tx1"/>
              </a:solidFill>
              <a:latin typeface="Topmarks" pitchFamily="2" charset="77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35657" y="1910334"/>
            <a:ext cx="5472684" cy="3037332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278130" y="5333849"/>
            <a:ext cx="8587740" cy="1245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latin typeface="Topmarks" pitchFamily="2" charset="77"/>
                <a:cs typeface="Comic Sans MS"/>
              </a:rPr>
              <a:t>ight-</a:t>
            </a:r>
            <a:r>
              <a:rPr sz="2000" b="1" spc="-25" dirty="0">
                <a:latin typeface="Topmarks" pitchFamily="2" charset="77"/>
                <a:cs typeface="Comic Sans MS"/>
              </a:rPr>
              <a:t> </a:t>
            </a:r>
            <a:r>
              <a:rPr sz="2000" dirty="0">
                <a:latin typeface="Topmarks" pitchFamily="2" charset="77"/>
                <a:cs typeface="Comic Sans MS"/>
              </a:rPr>
              <a:t>light,</a:t>
            </a:r>
            <a:r>
              <a:rPr sz="2000" spc="-3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bright,</a:t>
            </a:r>
            <a:r>
              <a:rPr sz="2000" spc="-20" dirty="0">
                <a:latin typeface="Topmarks" pitchFamily="2" charset="77"/>
                <a:cs typeface="Comic Sans MS"/>
              </a:rPr>
              <a:t> </a:t>
            </a:r>
            <a:r>
              <a:rPr sz="2000" dirty="0">
                <a:latin typeface="Topmarks" pitchFamily="2" charset="77"/>
                <a:cs typeface="Comic Sans MS"/>
              </a:rPr>
              <a:t>tight,</a:t>
            </a:r>
            <a:r>
              <a:rPr sz="2000" spc="-40" dirty="0">
                <a:latin typeface="Topmarks" pitchFamily="2" charset="77"/>
                <a:cs typeface="Comic Sans MS"/>
              </a:rPr>
              <a:t> </a:t>
            </a:r>
            <a:r>
              <a:rPr sz="2000" dirty="0">
                <a:latin typeface="Topmarks" pitchFamily="2" charset="77"/>
                <a:cs typeface="Comic Sans MS"/>
              </a:rPr>
              <a:t>might,</a:t>
            </a:r>
            <a:r>
              <a:rPr sz="2000" spc="-35" dirty="0">
                <a:latin typeface="Topmarks" pitchFamily="2" charset="77"/>
                <a:cs typeface="Comic Sans MS"/>
              </a:rPr>
              <a:t> </a:t>
            </a:r>
            <a:r>
              <a:rPr sz="2000" dirty="0">
                <a:latin typeface="Topmarks" pitchFamily="2" charset="77"/>
                <a:cs typeface="Comic Sans MS"/>
              </a:rPr>
              <a:t>flight,</a:t>
            </a:r>
            <a:r>
              <a:rPr sz="2000" spc="-4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fight,</a:t>
            </a:r>
            <a:r>
              <a:rPr sz="2000" spc="-3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lighter,</a:t>
            </a:r>
            <a:r>
              <a:rPr sz="2000" spc="-3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sightseeing...</a:t>
            </a:r>
            <a:endParaRPr sz="2000" dirty="0">
              <a:latin typeface="Topmarks" pitchFamily="2" charset="77"/>
              <a:cs typeface="Comic Sans MS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Topmarks" pitchFamily="2" charset="77"/>
                <a:cs typeface="Comic Sans MS"/>
              </a:rPr>
              <a:t>tch</a:t>
            </a:r>
            <a:r>
              <a:rPr sz="2000" dirty="0">
                <a:latin typeface="Topmarks" pitchFamily="2" charset="77"/>
                <a:cs typeface="Comic Sans MS"/>
              </a:rPr>
              <a:t>-</a:t>
            </a:r>
            <a:r>
              <a:rPr sz="2000" spc="-3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match,</a:t>
            </a:r>
            <a:r>
              <a:rPr sz="2000" spc="-40" dirty="0">
                <a:latin typeface="Topmarks" pitchFamily="2" charset="77"/>
                <a:cs typeface="Comic Sans MS"/>
              </a:rPr>
              <a:t> </a:t>
            </a:r>
            <a:r>
              <a:rPr sz="2000" dirty="0">
                <a:latin typeface="Topmarks" pitchFamily="2" charset="77"/>
                <a:cs typeface="Comic Sans MS"/>
              </a:rPr>
              <a:t>hutch,</a:t>
            </a:r>
            <a:r>
              <a:rPr sz="2000" spc="-5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catch,</a:t>
            </a:r>
            <a:r>
              <a:rPr sz="2000" spc="-2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watch...</a:t>
            </a:r>
            <a:endParaRPr sz="2000" dirty="0">
              <a:latin typeface="Topmarks" pitchFamily="2" charset="77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b="1" dirty="0">
                <a:latin typeface="Topmarks" pitchFamily="2" charset="77"/>
                <a:cs typeface="Comic Sans MS"/>
              </a:rPr>
              <a:t>pl</a:t>
            </a:r>
            <a:r>
              <a:rPr sz="2000" dirty="0">
                <a:latin typeface="Topmarks" pitchFamily="2" charset="77"/>
                <a:cs typeface="Comic Sans MS"/>
              </a:rPr>
              <a:t>- </a:t>
            </a:r>
            <a:r>
              <a:rPr sz="2000" spc="-5" dirty="0">
                <a:latin typeface="Topmarks" pitchFamily="2" charset="77"/>
                <a:cs typeface="Comic Sans MS"/>
              </a:rPr>
              <a:t>play, plan,</a:t>
            </a:r>
            <a:r>
              <a:rPr sz="2000" spc="20" dirty="0">
                <a:latin typeface="Topmarks" pitchFamily="2" charset="77"/>
                <a:cs typeface="Comic Sans MS"/>
              </a:rPr>
              <a:t> </a:t>
            </a:r>
            <a:r>
              <a:rPr sz="2000" dirty="0">
                <a:latin typeface="Topmarks" pitchFamily="2" charset="77"/>
                <a:cs typeface="Comic Sans MS"/>
              </a:rPr>
              <a:t>plastic,</a:t>
            </a:r>
            <a:r>
              <a:rPr sz="2000" spc="-1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plenty, plain</a:t>
            </a:r>
            <a:endParaRPr sz="2000" dirty="0">
              <a:latin typeface="Topmarks" pitchFamily="2" charset="77"/>
              <a:cs typeface="Comic Sans MS"/>
            </a:endParaRPr>
          </a:p>
          <a:p>
            <a:pPr marL="12700">
              <a:lnSpc>
                <a:spcPct val="100000"/>
              </a:lnSpc>
            </a:pPr>
            <a:r>
              <a:rPr sz="2000" b="1" spc="-5" dirty="0">
                <a:latin typeface="Topmarks" pitchFamily="2" charset="77"/>
                <a:cs typeface="Comic Sans MS"/>
              </a:rPr>
              <a:t>spr</a:t>
            </a:r>
            <a:r>
              <a:rPr sz="2000" spc="-5" dirty="0">
                <a:latin typeface="Topmarks" pitchFamily="2" charset="77"/>
                <a:cs typeface="Comic Sans MS"/>
              </a:rPr>
              <a:t>-</a:t>
            </a:r>
            <a:r>
              <a:rPr sz="2000" spc="10" dirty="0">
                <a:latin typeface="Topmarks" pitchFamily="2" charset="77"/>
                <a:cs typeface="Comic Sans MS"/>
              </a:rPr>
              <a:t> </a:t>
            </a:r>
            <a:r>
              <a:rPr sz="2000" b="1" spc="-5" dirty="0">
                <a:latin typeface="Topmarks" pitchFamily="2" charset="77"/>
                <a:cs typeface="Comic Sans MS"/>
              </a:rPr>
              <a:t>spr</a:t>
            </a:r>
            <a:r>
              <a:rPr sz="2000" spc="-5" dirty="0">
                <a:latin typeface="Topmarks" pitchFamily="2" charset="77"/>
                <a:cs typeface="Comic Sans MS"/>
              </a:rPr>
              <a:t>ing,</a:t>
            </a:r>
            <a:r>
              <a:rPr sz="2000" spc="1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sprung,</a:t>
            </a:r>
            <a:r>
              <a:rPr sz="2000" spc="1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spray,</a:t>
            </a:r>
            <a:r>
              <a:rPr sz="2000" spc="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sprinkle...</a:t>
            </a:r>
            <a:endParaRPr sz="2000" dirty="0">
              <a:latin typeface="Topmarks" pitchFamily="2" charset="77"/>
              <a:cs typeface="Comic Sans M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9EA2ED-E14E-BAA2-E459-1EEF665922A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8350624" y="1686378"/>
            <a:ext cx="520604" cy="273844"/>
          </a:xfrm>
        </p:spPr>
        <p:txBody>
          <a:bodyPr/>
          <a:lstStyle/>
          <a:p>
            <a:r>
              <a:rPr lang="en-US" dirty="0"/>
              <a:t>15.</a:t>
            </a:r>
            <a:fld id="{46F6552A-941E-B249-8E39-1E2EE7BF53B4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2098D7-9D28-3D85-5DDD-332F88A9079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467515" y="4044905"/>
            <a:ext cx="1295399" cy="45719"/>
          </a:xfrm>
        </p:spPr>
        <p:txBody>
          <a:bodyPr/>
          <a:lstStyle/>
          <a:p>
            <a:pPr algn="ctr"/>
            <a:r>
              <a:rPr lang="en-GB" dirty="0"/>
              <a:t>difference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5ECCD43-7D6F-B9CA-5A83-A57D9B336FC0}"/>
              </a:ext>
            </a:extLst>
          </p:cNvPr>
          <p:cNvSpPr/>
          <p:nvPr/>
        </p:nvSpPr>
        <p:spPr>
          <a:xfrm>
            <a:off x="1509622" y="2167197"/>
            <a:ext cx="1861837" cy="3832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dirty="0">
                <a:latin typeface="OpenDyslexicAlta" panose="00000500000000000000" pitchFamily="50" charset="0"/>
              </a:rPr>
              <a:t>Definition</a:t>
            </a:r>
            <a:endParaRPr lang="en-GB" sz="2000" b="1" dirty="0">
              <a:latin typeface="OpenDyslexicAlta" pitchFamily="2" charset="77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364973-287F-5AFD-03FB-835EFDDD4FAC}"/>
              </a:ext>
            </a:extLst>
          </p:cNvPr>
          <p:cNvSpPr/>
          <p:nvPr/>
        </p:nvSpPr>
        <p:spPr>
          <a:xfrm>
            <a:off x="4081487" y="2286359"/>
            <a:ext cx="2378582" cy="3832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2000" b="1" dirty="0">
                <a:latin typeface="OpenDyslexicAlta" panose="00000500000000000000" pitchFamily="50" charset="0"/>
              </a:rPr>
              <a:t>Four other words </a:t>
            </a:r>
          </a:p>
          <a:p>
            <a:pPr algn="r"/>
            <a:r>
              <a:rPr lang="en-US" sz="2000" b="1" dirty="0">
                <a:latin typeface="OpenDyslexicAlta" panose="00000500000000000000" pitchFamily="50" charset="0"/>
              </a:rPr>
              <a:t>beginning with ‘diff’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668495F-DA6C-D452-BF6C-AA455272C170}"/>
              </a:ext>
            </a:extLst>
          </p:cNvPr>
          <p:cNvSpPr/>
          <p:nvPr/>
        </p:nvSpPr>
        <p:spPr>
          <a:xfrm>
            <a:off x="1635492" y="4215941"/>
            <a:ext cx="1610095" cy="34151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dirty="0">
                <a:latin typeface="OpenDyslexicAlta" panose="00000500000000000000" pitchFamily="50" charset="0"/>
              </a:rPr>
              <a:t>In a Sentence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08193E-293B-4CAA-A1F1-651A6E89328F}"/>
              </a:ext>
            </a:extLst>
          </p:cNvPr>
          <p:cNvSpPr/>
          <p:nvPr/>
        </p:nvSpPr>
        <p:spPr>
          <a:xfrm>
            <a:off x="4744176" y="4648200"/>
            <a:ext cx="1766954" cy="5051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2000" b="1" dirty="0">
                <a:latin typeface="OpenDyslexicAlta" panose="00000500000000000000" pitchFamily="50" charset="0"/>
              </a:rPr>
              <a:t>Six other words ending in ‘</a:t>
            </a:r>
            <a:r>
              <a:rPr lang="en-US" sz="2000" b="1" dirty="0" err="1">
                <a:latin typeface="OpenDyslexicAlta" panose="00000500000000000000" pitchFamily="50" charset="0"/>
              </a:rPr>
              <a:t>ence</a:t>
            </a:r>
            <a:r>
              <a:rPr lang="en-US" sz="2000" b="1" dirty="0">
                <a:latin typeface="OpenDyslexicAlta" panose="00000500000000000000" pitchFamily="50" charset="0"/>
              </a:rPr>
              <a:t>’ (not this week’s words)</a:t>
            </a:r>
          </a:p>
        </p:txBody>
      </p:sp>
    </p:spTree>
    <p:extLst>
      <p:ext uri="{BB962C8B-B14F-4D97-AF65-F5344CB8AC3E}">
        <p14:creationId xmlns:p14="http://schemas.microsoft.com/office/powerpoint/2010/main" val="1005087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5800" y="990600"/>
            <a:ext cx="814578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dirty="0">
                <a:solidFill>
                  <a:srgbClr val="2D75B6"/>
                </a:solidFill>
              </a:rPr>
              <a:t>Primary</a:t>
            </a:r>
            <a:r>
              <a:rPr sz="4000" b="1" spc="-40" dirty="0">
                <a:solidFill>
                  <a:srgbClr val="2D75B6"/>
                </a:solidFill>
              </a:rPr>
              <a:t> </a:t>
            </a:r>
            <a:r>
              <a:rPr sz="4000" b="1" dirty="0">
                <a:solidFill>
                  <a:srgbClr val="2D75B6"/>
                </a:solidFill>
              </a:rPr>
              <a:t>Curriculum</a:t>
            </a:r>
            <a:r>
              <a:rPr sz="4000" b="1" spc="-10" dirty="0">
                <a:solidFill>
                  <a:srgbClr val="2D75B6"/>
                </a:solidFill>
              </a:rPr>
              <a:t> </a:t>
            </a:r>
            <a:r>
              <a:rPr sz="4000" b="1" dirty="0">
                <a:solidFill>
                  <a:srgbClr val="2D75B6"/>
                </a:solidFill>
              </a:rPr>
              <a:t>Expectations</a:t>
            </a:r>
            <a:endParaRPr sz="4000" b="1" dirty="0"/>
          </a:p>
        </p:txBody>
      </p:sp>
      <p:sp>
        <p:nvSpPr>
          <p:cNvPr id="3" name="object 3"/>
          <p:cNvSpPr txBox="1"/>
          <p:nvPr/>
        </p:nvSpPr>
        <p:spPr>
          <a:xfrm>
            <a:off x="499110" y="2057400"/>
            <a:ext cx="8145780" cy="395685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latin typeface="Topmarks" pitchFamily="2" charset="77"/>
                <a:cs typeface="Comic Sans MS"/>
              </a:rPr>
              <a:t>Year</a:t>
            </a:r>
            <a:r>
              <a:rPr sz="2800" b="1" spc="-25" dirty="0">
                <a:latin typeface="Topmarks" pitchFamily="2" charset="77"/>
                <a:cs typeface="Comic Sans MS"/>
              </a:rPr>
              <a:t> </a:t>
            </a:r>
            <a:r>
              <a:rPr sz="2800" b="1" spc="-5" dirty="0">
                <a:latin typeface="Topmarks" pitchFamily="2" charset="77"/>
                <a:cs typeface="Comic Sans MS"/>
              </a:rPr>
              <a:t>3</a:t>
            </a:r>
            <a:r>
              <a:rPr sz="2800" b="1" spc="-20" dirty="0">
                <a:latin typeface="Topmarks" pitchFamily="2" charset="77"/>
                <a:cs typeface="Comic Sans MS"/>
              </a:rPr>
              <a:t> </a:t>
            </a:r>
            <a:r>
              <a:rPr sz="2800" b="1" spc="-5" dirty="0">
                <a:latin typeface="Topmarks" pitchFamily="2" charset="77"/>
                <a:cs typeface="Comic Sans MS"/>
              </a:rPr>
              <a:t>&amp;</a:t>
            </a:r>
            <a:r>
              <a:rPr sz="2800" b="1" spc="-25" dirty="0">
                <a:latin typeface="Topmarks" pitchFamily="2" charset="77"/>
                <a:cs typeface="Comic Sans MS"/>
              </a:rPr>
              <a:t> </a:t>
            </a:r>
            <a:r>
              <a:rPr sz="2800" b="1" spc="-5" dirty="0">
                <a:latin typeface="Topmarks" pitchFamily="2" charset="77"/>
                <a:cs typeface="Comic Sans MS"/>
              </a:rPr>
              <a:t>4</a:t>
            </a:r>
            <a:endParaRPr sz="2800" b="1" dirty="0">
              <a:latin typeface="Topmarks" pitchFamily="2" charset="77"/>
              <a:cs typeface="Comic Sans MS"/>
            </a:endParaRPr>
          </a:p>
          <a:p>
            <a:pPr marL="469900" indent="-457834">
              <a:lnSpc>
                <a:spcPct val="100000"/>
              </a:lnSpc>
              <a:spcBef>
                <a:spcPts val="336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000" spc="-10" dirty="0">
                <a:latin typeface="Topmarks" pitchFamily="2" charset="77"/>
                <a:cs typeface="Comic Sans MS"/>
              </a:rPr>
              <a:t>Revise</a:t>
            </a:r>
            <a:r>
              <a:rPr sz="2000" spc="2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spellings</a:t>
            </a:r>
            <a:r>
              <a:rPr sz="2000" spc="-1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from KS1</a:t>
            </a:r>
            <a:endParaRPr sz="2000" dirty="0">
              <a:latin typeface="Topmarks" pitchFamily="2" charset="77"/>
              <a:cs typeface="Comic Sans MS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000" spc="-5" dirty="0">
                <a:latin typeface="Topmarks" pitchFamily="2" charset="77"/>
                <a:cs typeface="Comic Sans MS"/>
              </a:rPr>
              <a:t>Prefixes</a:t>
            </a:r>
            <a:r>
              <a:rPr sz="2000" spc="1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and</a:t>
            </a:r>
            <a:r>
              <a:rPr sz="2000" spc="-10" dirty="0">
                <a:latin typeface="Topmarks" pitchFamily="2" charset="77"/>
                <a:cs typeface="Comic Sans MS"/>
              </a:rPr>
              <a:t> suffixes</a:t>
            </a:r>
            <a:endParaRPr sz="2000" dirty="0">
              <a:latin typeface="Topmarks" pitchFamily="2" charset="77"/>
              <a:cs typeface="Comic Sans MS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000" spc="-5" dirty="0">
                <a:latin typeface="Topmarks" pitchFamily="2" charset="77"/>
                <a:cs typeface="Comic Sans MS"/>
              </a:rPr>
              <a:t>Words</a:t>
            </a:r>
            <a:r>
              <a:rPr sz="2000" spc="25" dirty="0">
                <a:latin typeface="Topmarks" pitchFamily="2" charset="77"/>
                <a:cs typeface="Comic Sans MS"/>
              </a:rPr>
              <a:t> </a:t>
            </a:r>
            <a:r>
              <a:rPr sz="2000" spc="-10" dirty="0">
                <a:latin typeface="Topmarks" pitchFamily="2" charset="77"/>
                <a:cs typeface="Comic Sans MS"/>
              </a:rPr>
              <a:t>with</a:t>
            </a:r>
            <a:r>
              <a:rPr sz="2000" spc="1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endings</a:t>
            </a:r>
            <a:r>
              <a:rPr sz="2000" spc="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sure, ture,</a:t>
            </a:r>
            <a:r>
              <a:rPr sz="2000" spc="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tion,</a:t>
            </a:r>
            <a:r>
              <a:rPr sz="2000" spc="2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sion,</a:t>
            </a:r>
            <a:r>
              <a:rPr sz="2000" spc="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cian</a:t>
            </a:r>
            <a:endParaRPr sz="2000" dirty="0">
              <a:latin typeface="Topmarks" pitchFamily="2" charset="77"/>
              <a:cs typeface="Comic Sans MS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000" spc="-5" dirty="0">
                <a:latin typeface="Topmarks" pitchFamily="2" charset="77"/>
                <a:cs typeface="Comic Sans MS"/>
              </a:rPr>
              <a:t>Words</a:t>
            </a:r>
            <a:r>
              <a:rPr sz="2000" spc="2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: eigh, ch </a:t>
            </a:r>
            <a:r>
              <a:rPr sz="2000" spc="-10" dirty="0">
                <a:latin typeface="Topmarks" pitchFamily="2" charset="77"/>
                <a:cs typeface="Comic Sans MS"/>
              </a:rPr>
              <a:t>(k),</a:t>
            </a:r>
            <a:r>
              <a:rPr sz="2000" spc="5" dirty="0">
                <a:latin typeface="Topmarks" pitchFamily="2" charset="77"/>
                <a:cs typeface="Comic Sans MS"/>
              </a:rPr>
              <a:t> </a:t>
            </a:r>
            <a:r>
              <a:rPr sz="2000" dirty="0">
                <a:latin typeface="Topmarks" pitchFamily="2" charset="77"/>
                <a:cs typeface="Comic Sans MS"/>
              </a:rPr>
              <a:t>ch</a:t>
            </a:r>
            <a:r>
              <a:rPr sz="2000" spc="-5" dirty="0">
                <a:latin typeface="Topmarks" pitchFamily="2" charset="77"/>
                <a:cs typeface="Comic Sans MS"/>
              </a:rPr>
              <a:t> </a:t>
            </a:r>
            <a:r>
              <a:rPr sz="2000" spc="-10" dirty="0">
                <a:latin typeface="Topmarks" pitchFamily="2" charset="77"/>
                <a:cs typeface="Comic Sans MS"/>
              </a:rPr>
              <a:t>(sh),</a:t>
            </a:r>
            <a:r>
              <a:rPr sz="200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sci</a:t>
            </a:r>
            <a:endParaRPr sz="2000" dirty="0">
              <a:latin typeface="Topmarks" pitchFamily="2" charset="77"/>
              <a:cs typeface="Comic Sans MS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000" spc="-5" dirty="0">
                <a:latin typeface="Topmarks" pitchFamily="2" charset="77"/>
                <a:cs typeface="Comic Sans MS"/>
              </a:rPr>
              <a:t>Homophones/near-homophones:</a:t>
            </a:r>
            <a:endParaRPr sz="2000" dirty="0">
              <a:latin typeface="Topmarks" pitchFamily="2" charset="77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latin typeface="Topmarks" pitchFamily="2" charset="77"/>
                <a:cs typeface="Comic Sans MS"/>
              </a:rPr>
              <a:t>Eg</a:t>
            </a:r>
            <a:r>
              <a:rPr sz="2000" spc="-20" dirty="0">
                <a:latin typeface="Topmarks" pitchFamily="2" charset="77"/>
                <a:cs typeface="Comic Sans MS"/>
              </a:rPr>
              <a:t> </a:t>
            </a:r>
            <a:r>
              <a:rPr sz="2000" dirty="0">
                <a:latin typeface="Topmarks" pitchFamily="2" charset="77"/>
                <a:cs typeface="Comic Sans MS"/>
              </a:rPr>
              <a:t>accept/except,</a:t>
            </a:r>
            <a:r>
              <a:rPr sz="2000" spc="-45" dirty="0">
                <a:latin typeface="Topmarks" pitchFamily="2" charset="77"/>
                <a:cs typeface="Comic Sans MS"/>
              </a:rPr>
              <a:t> </a:t>
            </a:r>
            <a:r>
              <a:rPr sz="2000" dirty="0">
                <a:latin typeface="Topmarks" pitchFamily="2" charset="77"/>
                <a:cs typeface="Comic Sans MS"/>
              </a:rPr>
              <a:t>affect/effect,</a:t>
            </a:r>
            <a:r>
              <a:rPr sz="2000" spc="-4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ball/bawl,</a:t>
            </a:r>
            <a:r>
              <a:rPr sz="2000" spc="-3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berry/bury,</a:t>
            </a:r>
            <a:endParaRPr sz="2000" dirty="0">
              <a:latin typeface="Topmarks" pitchFamily="2" charset="77"/>
              <a:cs typeface="Comic Sans MS"/>
            </a:endParaRPr>
          </a:p>
          <a:p>
            <a:pPr marL="12700" marR="527685">
              <a:lnSpc>
                <a:spcPct val="100000"/>
              </a:lnSpc>
              <a:spcBef>
                <a:spcPts val="30"/>
              </a:spcBef>
            </a:pPr>
            <a:r>
              <a:rPr sz="2000" dirty="0">
                <a:latin typeface="Topmarks" pitchFamily="2" charset="77"/>
                <a:cs typeface="Comic Sans MS"/>
              </a:rPr>
              <a:t>brake/break, fair/fare, grate/great, groan/grown, </a:t>
            </a:r>
            <a:r>
              <a:rPr sz="2000" spc="5" dirty="0">
                <a:latin typeface="Topmarks" pitchFamily="2" charset="77"/>
                <a:cs typeface="Comic Sans MS"/>
              </a:rPr>
              <a:t> </a:t>
            </a:r>
            <a:r>
              <a:rPr sz="2000" dirty="0">
                <a:latin typeface="Topmarks" pitchFamily="2" charset="77"/>
                <a:cs typeface="Comic Sans MS"/>
              </a:rPr>
              <a:t>here/hear, heel/heal/he’ll, </a:t>
            </a:r>
            <a:r>
              <a:rPr sz="2000" spc="-5" dirty="0">
                <a:latin typeface="Topmarks" pitchFamily="2" charset="77"/>
                <a:cs typeface="Comic Sans MS"/>
              </a:rPr>
              <a:t>knot/not, mail/male, </a:t>
            </a:r>
            <a:r>
              <a:rPr sz="2000" dirty="0">
                <a:latin typeface="Topmarks" pitchFamily="2" charset="77"/>
                <a:cs typeface="Comic Sans MS"/>
              </a:rPr>
              <a:t> main/mane, meat/meet, </a:t>
            </a:r>
            <a:r>
              <a:rPr sz="2000" spc="-5" dirty="0">
                <a:latin typeface="Topmarks" pitchFamily="2" charset="77"/>
                <a:cs typeface="Comic Sans MS"/>
              </a:rPr>
              <a:t>medal/meddle, </a:t>
            </a:r>
            <a:r>
              <a:rPr sz="2000" dirty="0">
                <a:latin typeface="Topmarks" pitchFamily="2" charset="77"/>
                <a:cs typeface="Comic Sans MS"/>
              </a:rPr>
              <a:t>missed/mist, </a:t>
            </a:r>
            <a:r>
              <a:rPr sz="2000" spc="5" dirty="0">
                <a:latin typeface="Topmarks" pitchFamily="2" charset="77"/>
                <a:cs typeface="Comic Sans MS"/>
              </a:rPr>
              <a:t> </a:t>
            </a:r>
            <a:r>
              <a:rPr sz="2000" dirty="0">
                <a:latin typeface="Topmarks" pitchFamily="2" charset="77"/>
                <a:cs typeface="Comic Sans MS"/>
              </a:rPr>
              <a:t>peace/piece,</a:t>
            </a:r>
            <a:r>
              <a:rPr sz="2000" spc="-15" dirty="0">
                <a:latin typeface="Topmarks" pitchFamily="2" charset="77"/>
                <a:cs typeface="Comic Sans MS"/>
              </a:rPr>
              <a:t> </a:t>
            </a:r>
            <a:r>
              <a:rPr sz="2000" dirty="0">
                <a:latin typeface="Topmarks" pitchFamily="2" charset="77"/>
                <a:cs typeface="Comic Sans MS"/>
              </a:rPr>
              <a:t>plain/plane,</a:t>
            </a:r>
            <a:r>
              <a:rPr sz="2000" spc="2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rain/rein/reign,</a:t>
            </a:r>
            <a:r>
              <a:rPr sz="2000" spc="10" dirty="0">
                <a:latin typeface="Topmarks" pitchFamily="2" charset="77"/>
                <a:cs typeface="Comic Sans MS"/>
              </a:rPr>
              <a:t> </a:t>
            </a:r>
            <a:r>
              <a:rPr sz="2000" dirty="0">
                <a:latin typeface="Topmarks" pitchFamily="2" charset="77"/>
                <a:cs typeface="Comic Sans MS"/>
              </a:rPr>
              <a:t>scene/seen, </a:t>
            </a:r>
            <a:r>
              <a:rPr sz="2000" spc="-700" dirty="0">
                <a:latin typeface="Topmarks" pitchFamily="2" charset="77"/>
                <a:cs typeface="Comic Sans MS"/>
              </a:rPr>
              <a:t> </a:t>
            </a:r>
            <a:r>
              <a:rPr sz="2000" dirty="0">
                <a:latin typeface="Topmarks" pitchFamily="2" charset="77"/>
                <a:cs typeface="Comic Sans MS"/>
              </a:rPr>
              <a:t>weather/whether,</a:t>
            </a:r>
            <a:r>
              <a:rPr sz="2000" spc="-45" dirty="0">
                <a:latin typeface="Topmarks" pitchFamily="2" charset="77"/>
                <a:cs typeface="Comic Sans MS"/>
              </a:rPr>
              <a:t> </a:t>
            </a:r>
            <a:r>
              <a:rPr sz="2000" dirty="0">
                <a:latin typeface="Topmarks" pitchFamily="2" charset="77"/>
                <a:cs typeface="Comic Sans MS"/>
              </a:rPr>
              <a:t>whose/who’s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79857" y="2362200"/>
            <a:ext cx="8584286" cy="323870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latin typeface="Topmarks" pitchFamily="2" charset="77"/>
                <a:cs typeface="Comic Sans MS"/>
              </a:rPr>
              <a:t>Year</a:t>
            </a:r>
            <a:r>
              <a:rPr sz="2800" b="1" spc="-25" dirty="0">
                <a:latin typeface="Topmarks" pitchFamily="2" charset="77"/>
                <a:cs typeface="Comic Sans MS"/>
              </a:rPr>
              <a:t> </a:t>
            </a:r>
            <a:r>
              <a:rPr sz="2800" b="1" spc="-5" dirty="0">
                <a:latin typeface="Topmarks" pitchFamily="2" charset="77"/>
                <a:cs typeface="Comic Sans MS"/>
              </a:rPr>
              <a:t>5</a:t>
            </a:r>
            <a:r>
              <a:rPr sz="2800" b="1" spc="-20" dirty="0">
                <a:latin typeface="Topmarks" pitchFamily="2" charset="77"/>
                <a:cs typeface="Comic Sans MS"/>
              </a:rPr>
              <a:t> </a:t>
            </a:r>
            <a:r>
              <a:rPr sz="2800" b="1" spc="-5" dirty="0">
                <a:latin typeface="Topmarks" pitchFamily="2" charset="77"/>
                <a:cs typeface="Comic Sans MS"/>
              </a:rPr>
              <a:t>&amp;</a:t>
            </a:r>
            <a:r>
              <a:rPr sz="2800" b="1" spc="-25" dirty="0">
                <a:latin typeface="Topmarks" pitchFamily="2" charset="77"/>
                <a:cs typeface="Comic Sans MS"/>
              </a:rPr>
              <a:t> </a:t>
            </a:r>
            <a:r>
              <a:rPr sz="2800" b="1" spc="-5" dirty="0">
                <a:latin typeface="Topmarks" pitchFamily="2" charset="77"/>
                <a:cs typeface="Comic Sans MS"/>
              </a:rPr>
              <a:t>6</a:t>
            </a:r>
            <a:endParaRPr sz="2800" b="1" dirty="0">
              <a:latin typeface="Topmarks" pitchFamily="2" charset="77"/>
              <a:cs typeface="Comic Sans MS"/>
            </a:endParaRPr>
          </a:p>
          <a:p>
            <a:pPr marL="469900" indent="-457834">
              <a:lnSpc>
                <a:spcPct val="100000"/>
              </a:lnSpc>
              <a:spcBef>
                <a:spcPts val="264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000" spc="-5" dirty="0">
                <a:latin typeface="Topmarks" pitchFamily="2" charset="77"/>
                <a:cs typeface="Comic Sans MS"/>
              </a:rPr>
              <a:t>Words</a:t>
            </a:r>
            <a:r>
              <a:rPr sz="2000" spc="25" dirty="0">
                <a:latin typeface="Topmarks" pitchFamily="2" charset="77"/>
                <a:cs typeface="Comic Sans MS"/>
              </a:rPr>
              <a:t> </a:t>
            </a:r>
            <a:r>
              <a:rPr sz="2000" spc="-10" dirty="0">
                <a:latin typeface="Topmarks" pitchFamily="2" charset="77"/>
                <a:cs typeface="Comic Sans MS"/>
              </a:rPr>
              <a:t>with</a:t>
            </a:r>
            <a:r>
              <a:rPr sz="2000" spc="1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endings:</a:t>
            </a:r>
            <a:r>
              <a:rPr sz="2000" spc="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cious,</a:t>
            </a:r>
            <a:r>
              <a:rPr sz="2000" spc="10" dirty="0">
                <a:latin typeface="Topmarks" pitchFamily="2" charset="77"/>
                <a:cs typeface="Comic Sans MS"/>
              </a:rPr>
              <a:t> </a:t>
            </a:r>
            <a:r>
              <a:rPr sz="2000" spc="-10" dirty="0">
                <a:latin typeface="Topmarks" pitchFamily="2" charset="77"/>
                <a:cs typeface="Comic Sans MS"/>
              </a:rPr>
              <a:t>tious,</a:t>
            </a:r>
            <a:r>
              <a:rPr sz="2000" spc="1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cial,</a:t>
            </a:r>
            <a:r>
              <a:rPr sz="2000" spc="2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ance</a:t>
            </a:r>
            <a:endParaRPr sz="2000" dirty="0">
              <a:latin typeface="Topmarks" pitchFamily="2" charset="77"/>
              <a:cs typeface="Comic Sans MS"/>
            </a:endParaRPr>
          </a:p>
          <a:p>
            <a:pPr marL="46990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000" spc="-5" dirty="0">
                <a:latin typeface="Topmarks" pitchFamily="2" charset="77"/>
                <a:cs typeface="Comic Sans MS"/>
              </a:rPr>
              <a:t>Words</a:t>
            </a:r>
            <a:r>
              <a:rPr sz="2000" spc="1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ending</a:t>
            </a:r>
            <a:r>
              <a:rPr sz="2000" spc="1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in:</a:t>
            </a:r>
            <a:r>
              <a:rPr sz="2000" spc="-1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ible,</a:t>
            </a:r>
            <a:r>
              <a:rPr sz="200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able,</a:t>
            </a:r>
            <a:r>
              <a:rPr sz="200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ably</a:t>
            </a:r>
            <a:endParaRPr sz="2000" dirty="0">
              <a:latin typeface="Topmarks" pitchFamily="2" charset="77"/>
              <a:cs typeface="Comic Sans MS"/>
            </a:endParaRPr>
          </a:p>
          <a:p>
            <a:pPr marL="469900" marR="5080" indent="-457834">
              <a:lnSpc>
                <a:spcPct val="100000"/>
              </a:lnSpc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000" spc="-5" dirty="0">
                <a:latin typeface="Topmarks" pitchFamily="2" charset="77"/>
                <a:cs typeface="Comic Sans MS"/>
              </a:rPr>
              <a:t>Homophones</a:t>
            </a:r>
            <a:r>
              <a:rPr sz="2000" spc="-1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and</a:t>
            </a:r>
            <a:r>
              <a:rPr sz="2000" spc="1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other</a:t>
            </a:r>
            <a:r>
              <a:rPr sz="200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words</a:t>
            </a:r>
            <a:r>
              <a:rPr sz="2000" spc="15" dirty="0">
                <a:latin typeface="Topmarks" pitchFamily="2" charset="77"/>
                <a:cs typeface="Comic Sans MS"/>
              </a:rPr>
              <a:t> </a:t>
            </a:r>
            <a:r>
              <a:rPr sz="2000" spc="-10" dirty="0">
                <a:latin typeface="Topmarks" pitchFamily="2" charset="77"/>
                <a:cs typeface="Comic Sans MS"/>
              </a:rPr>
              <a:t>that</a:t>
            </a:r>
            <a:r>
              <a:rPr sz="2000" spc="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are</a:t>
            </a:r>
            <a:r>
              <a:rPr sz="2000" spc="2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often </a:t>
            </a:r>
            <a:r>
              <a:rPr sz="2000" spc="-819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confuse</a:t>
            </a:r>
            <a:endParaRPr sz="2000" dirty="0">
              <a:latin typeface="Topmarks" pitchFamily="2" charset="77"/>
              <a:cs typeface="Comic Sans MS"/>
            </a:endParaRPr>
          </a:p>
          <a:p>
            <a:pPr marL="12700" marR="114300">
              <a:lnSpc>
                <a:spcPct val="100000"/>
              </a:lnSpc>
            </a:pPr>
            <a:r>
              <a:rPr sz="2000" dirty="0">
                <a:latin typeface="Topmarks" pitchFamily="2" charset="77"/>
                <a:cs typeface="Comic Sans MS"/>
              </a:rPr>
              <a:t>Eg</a:t>
            </a:r>
            <a:r>
              <a:rPr sz="2000" spc="1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advice/advise</a:t>
            </a:r>
            <a:r>
              <a:rPr sz="2000" spc="70" dirty="0">
                <a:latin typeface="Topmarks" pitchFamily="2" charset="77"/>
                <a:cs typeface="Comic Sans MS"/>
              </a:rPr>
              <a:t> </a:t>
            </a:r>
            <a:r>
              <a:rPr sz="2000" spc="-10" dirty="0">
                <a:latin typeface="Topmarks" pitchFamily="2" charset="77"/>
                <a:cs typeface="Comic Sans MS"/>
              </a:rPr>
              <a:t>device/devise</a:t>
            </a:r>
            <a:r>
              <a:rPr sz="2000" spc="7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licence/license </a:t>
            </a:r>
            <a:r>
              <a:rPr sz="2000" spc="-82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practice/practise</a:t>
            </a:r>
            <a:r>
              <a:rPr sz="2000" spc="5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prophecy/prophesy,</a:t>
            </a:r>
            <a:r>
              <a:rPr sz="2000" spc="4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steal: </a:t>
            </a:r>
            <a:r>
              <a:rPr sz="200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take</a:t>
            </a:r>
            <a:r>
              <a:rPr sz="2000" spc="1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something</a:t>
            </a:r>
            <a:r>
              <a:rPr sz="2000" spc="2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that</a:t>
            </a:r>
            <a:r>
              <a:rPr sz="2000" spc="2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does</a:t>
            </a:r>
            <a:r>
              <a:rPr sz="2000" spc="1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not</a:t>
            </a:r>
            <a:r>
              <a:rPr sz="2000" spc="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belong</a:t>
            </a:r>
            <a:r>
              <a:rPr sz="200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to</a:t>
            </a:r>
            <a:r>
              <a:rPr sz="2000" spc="2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you </a:t>
            </a:r>
            <a:r>
              <a:rPr sz="2000" dirty="0">
                <a:latin typeface="Topmarks" pitchFamily="2" charset="77"/>
                <a:cs typeface="Comic Sans MS"/>
              </a:rPr>
              <a:t> steel: </a:t>
            </a:r>
            <a:r>
              <a:rPr sz="2000" spc="-5" dirty="0">
                <a:latin typeface="Topmarks" pitchFamily="2" charset="77"/>
                <a:cs typeface="Comic Sans MS"/>
              </a:rPr>
              <a:t>metal</a:t>
            </a:r>
            <a:r>
              <a:rPr sz="2000" spc="1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wary:</a:t>
            </a:r>
            <a:r>
              <a:rPr sz="2000" spc="2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cautious</a:t>
            </a:r>
            <a:r>
              <a:rPr sz="2000" spc="1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weary:</a:t>
            </a:r>
            <a:r>
              <a:rPr sz="2000" spc="2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tired</a:t>
            </a:r>
            <a:r>
              <a:rPr sz="2000" spc="2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who’s: </a:t>
            </a:r>
            <a:r>
              <a:rPr sz="2000" spc="-82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contraction</a:t>
            </a:r>
            <a:r>
              <a:rPr sz="2000" spc="2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of</a:t>
            </a:r>
            <a:r>
              <a:rPr sz="2000" spc="5" dirty="0">
                <a:latin typeface="Topmarks" pitchFamily="2" charset="77"/>
                <a:cs typeface="Comic Sans MS"/>
              </a:rPr>
              <a:t> </a:t>
            </a:r>
            <a:r>
              <a:rPr sz="2000" spc="-10" dirty="0">
                <a:latin typeface="Topmarks" pitchFamily="2" charset="77"/>
                <a:cs typeface="Comic Sans MS"/>
              </a:rPr>
              <a:t>who</a:t>
            </a:r>
            <a:r>
              <a:rPr sz="2000" spc="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is</a:t>
            </a:r>
            <a:r>
              <a:rPr sz="2000" spc="1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or</a:t>
            </a:r>
            <a:r>
              <a:rPr sz="2000" spc="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who</a:t>
            </a:r>
            <a:r>
              <a:rPr sz="200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has</a:t>
            </a:r>
            <a:r>
              <a:rPr sz="2000" spc="1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whose: </a:t>
            </a:r>
            <a:r>
              <a:rPr sz="200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belonging</a:t>
            </a:r>
            <a:r>
              <a:rPr sz="2000" spc="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to</a:t>
            </a:r>
            <a:r>
              <a:rPr sz="2000" spc="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someone</a:t>
            </a:r>
            <a:r>
              <a:rPr sz="2000" spc="20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(e.g.</a:t>
            </a:r>
            <a:r>
              <a:rPr sz="2000" spc="1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Whose</a:t>
            </a:r>
            <a:r>
              <a:rPr sz="2000" spc="5" dirty="0">
                <a:latin typeface="Topmarks" pitchFamily="2" charset="77"/>
                <a:cs typeface="Comic Sans MS"/>
              </a:rPr>
              <a:t> </a:t>
            </a:r>
            <a:r>
              <a:rPr sz="2000" spc="-5" dirty="0">
                <a:latin typeface="Topmarks" pitchFamily="2" charset="77"/>
                <a:cs typeface="Comic Sans MS"/>
              </a:rPr>
              <a:t>jacket</a:t>
            </a:r>
            <a:r>
              <a:rPr sz="2000" spc="20" dirty="0">
                <a:latin typeface="Topmarks" pitchFamily="2" charset="77"/>
                <a:cs typeface="Comic Sans MS"/>
              </a:rPr>
              <a:t> </a:t>
            </a:r>
            <a:r>
              <a:rPr sz="2000" spc="-10" dirty="0">
                <a:latin typeface="Topmarks" pitchFamily="2" charset="77"/>
                <a:cs typeface="Comic Sans MS"/>
              </a:rPr>
              <a:t>is </a:t>
            </a:r>
            <a:r>
              <a:rPr sz="2000" spc="-5" dirty="0">
                <a:latin typeface="Topmarks" pitchFamily="2" charset="77"/>
                <a:cs typeface="Comic Sans MS"/>
              </a:rPr>
              <a:t> that?)</a:t>
            </a:r>
            <a:endParaRPr sz="2000" dirty="0">
              <a:latin typeface="Topmarks" pitchFamily="2" charset="77"/>
              <a:cs typeface="Comic Sans MS"/>
            </a:endParaRPr>
          </a:p>
        </p:txBody>
      </p:sp>
      <p:sp>
        <p:nvSpPr>
          <p:cNvPr id="6" name="object 2">
            <a:extLst>
              <a:ext uri="{FF2B5EF4-FFF2-40B4-BE49-F238E27FC236}">
                <a16:creationId xmlns:a16="http://schemas.microsoft.com/office/drawing/2014/main" id="{CE0FC4A3-C96C-8F1C-8D94-3C33BCCA2299}"/>
              </a:ext>
            </a:extLst>
          </p:cNvPr>
          <p:cNvSpPr txBox="1">
            <a:spLocks/>
          </p:cNvSpPr>
          <p:nvPr/>
        </p:nvSpPr>
        <p:spPr>
          <a:xfrm>
            <a:off x="718363" y="1009716"/>
            <a:ext cx="8145780" cy="62837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4000" b="1" dirty="0">
                <a:solidFill>
                  <a:srgbClr val="2D75B6"/>
                </a:solidFill>
              </a:rPr>
              <a:t>Primary</a:t>
            </a:r>
            <a:r>
              <a:rPr lang="en-GB" sz="4000" b="1" spc="-40" dirty="0">
                <a:solidFill>
                  <a:srgbClr val="2D75B6"/>
                </a:solidFill>
              </a:rPr>
              <a:t> </a:t>
            </a:r>
            <a:r>
              <a:rPr lang="en-GB" sz="4000" b="1" dirty="0">
                <a:solidFill>
                  <a:srgbClr val="2D75B6"/>
                </a:solidFill>
              </a:rPr>
              <a:t>Curriculum</a:t>
            </a:r>
            <a:r>
              <a:rPr lang="en-GB" sz="4000" b="1" spc="-10" dirty="0">
                <a:solidFill>
                  <a:srgbClr val="2D75B6"/>
                </a:solidFill>
              </a:rPr>
              <a:t> </a:t>
            </a:r>
            <a:r>
              <a:rPr lang="en-GB" sz="4000" b="1" dirty="0">
                <a:solidFill>
                  <a:srgbClr val="2D75B6"/>
                </a:solidFill>
              </a:rPr>
              <a:t>Expectations</a:t>
            </a:r>
            <a:endParaRPr lang="en-GB" sz="40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{8F8912A1-3BA5-444D-86B9-93ED9C0F3B0C}tf10001061</Template>
  <TotalTime>228</TotalTime>
  <Words>789</Words>
  <Application>Microsoft Macintosh PowerPoint</Application>
  <PresentationFormat>On-screen Show (4:3)</PresentationFormat>
  <Paragraphs>94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1" baseType="lpstr">
      <vt:lpstr>Arial</vt:lpstr>
      <vt:lpstr>Arial MT</vt:lpstr>
      <vt:lpstr>Calibri</vt:lpstr>
      <vt:lpstr>Comic Sans MS</vt:lpstr>
      <vt:lpstr>Muli</vt:lpstr>
      <vt:lpstr>OpenDyslexicAlta</vt:lpstr>
      <vt:lpstr>Times New Roman</vt:lpstr>
      <vt:lpstr>Topmarks</vt:lpstr>
      <vt:lpstr>Tw Cen MT</vt:lpstr>
      <vt:lpstr>Tw Cen MT Condensed</vt:lpstr>
      <vt:lpstr>Wingdings 3</vt:lpstr>
      <vt:lpstr>Integral</vt:lpstr>
      <vt:lpstr>Aims of the session:</vt:lpstr>
      <vt:lpstr>Why is English so hard to learn?</vt:lpstr>
      <vt:lpstr>don’t despair because…</vt:lpstr>
      <vt:lpstr>Moving away from Spelling Tests</vt:lpstr>
      <vt:lpstr>The Teaching of Spelling</vt:lpstr>
      <vt:lpstr>PowerPoint Presentation</vt:lpstr>
      <vt:lpstr>Graph – graphein (Greek) to write</vt:lpstr>
      <vt:lpstr>PowerPoint Presentation</vt:lpstr>
      <vt:lpstr>PowerPoint Presentation</vt:lpstr>
      <vt:lpstr>Understanding root words</vt:lpstr>
      <vt:lpstr>PowerPoint Presentation</vt:lpstr>
      <vt:lpstr>Supporting spelling at home:</vt:lpstr>
      <vt:lpstr>PowerPoint Presentation</vt:lpstr>
      <vt:lpstr>WORD WEBS</vt:lpstr>
      <vt:lpstr>PowerPoint Presentation</vt:lpstr>
      <vt:lpstr>Letter patterns are a reliable way  to learn spellings. Children who spot patterns are better spellers!</vt:lpstr>
      <vt:lpstr>PowerPoint Presentation</vt:lpstr>
      <vt:lpstr>Primary Curriculum Expectations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senco</dc:creator>
  <cp:lastModifiedBy>Harriet Morris</cp:lastModifiedBy>
  <cp:revision>2</cp:revision>
  <cp:lastPrinted>2023-09-26T12:24:07Z</cp:lastPrinted>
  <dcterms:created xsi:type="dcterms:W3CDTF">2023-09-26T09:53:43Z</dcterms:created>
  <dcterms:modified xsi:type="dcterms:W3CDTF">2023-09-26T13:41:48Z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2019-01-31T00:00:00Z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2023-09-26T00:00:00Z</vt:filetime>
  </property>
</Properties>
</file>