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87" r:id="rId4"/>
  </p:sldMasterIdLst>
  <p:notesMasterIdLst>
    <p:notesMasterId r:id="rId23"/>
  </p:notesMasterIdLst>
  <p:sldIdLst>
    <p:sldId id="269" r:id="rId5"/>
    <p:sldId id="258" r:id="rId6"/>
    <p:sldId id="291" r:id="rId7"/>
    <p:sldId id="304" r:id="rId8"/>
    <p:sldId id="305" r:id="rId9"/>
    <p:sldId id="306" r:id="rId10"/>
    <p:sldId id="299" r:id="rId11"/>
    <p:sldId id="270" r:id="rId12"/>
    <p:sldId id="292" r:id="rId13"/>
    <p:sldId id="293" r:id="rId14"/>
    <p:sldId id="301" r:id="rId15"/>
    <p:sldId id="294" r:id="rId16"/>
    <p:sldId id="302" r:id="rId17"/>
    <p:sldId id="296" r:id="rId18"/>
    <p:sldId id="307" r:id="rId19"/>
    <p:sldId id="297" r:id="rId20"/>
    <p:sldId id="298" r:id="rId21"/>
    <p:sldId id="29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214C"/>
    <a:srgbClr val="00F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98"/>
    <p:restoredTop sz="95727"/>
  </p:normalViewPr>
  <p:slideViewPr>
    <p:cSldViewPr snapToGrid="0" snapToObjects="1">
      <p:cViewPr varScale="1">
        <p:scale>
          <a:sx n="91" d="100"/>
          <a:sy n="91" d="100"/>
        </p:scale>
        <p:origin x="216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85D92C-A42C-B743-AA8B-885F2527291C}" type="datetimeFigureOut">
              <a:rPr lang="en-US" smtClean="0"/>
              <a:t>9/30/24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21B723-90F2-9C42-AEDE-A80D2051C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602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7536B4-3580-FF4C-B14B-D84D23EC679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746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21B723-90F2-9C42-AEDE-A80D2051CAD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7943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B99E9-927F-962F-5348-1CC9ED1A1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7FB3EC-87AE-036D-EC0B-A5EA45878B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060619-58A2-435C-42AA-95BCEAE9DC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C6FC35-02C1-F7DC-94E7-DE3E97BC8B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21B723-90F2-9C42-AEDE-A80D2051CAD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5341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123394-9BE6-F892-F3F2-9F2FBD50D8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3AC490-0B7C-E167-58F2-5D9A0DE279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07C0A7-41B7-92A2-4C86-5BB7490D9A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8B64E5-4B1B-EA46-4C3D-75423D035D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21B723-90F2-9C42-AEDE-A80D2051CAD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9753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21B723-90F2-9C42-AEDE-A80D2051CAD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82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971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790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53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38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320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808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601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813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82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055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8535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761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2461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2858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340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8426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17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A6A21A1-400B-1147-8701-1025E8501128}" type="datetimeFigureOut">
              <a:rPr lang="en-US" smtClean="0"/>
              <a:t>9/30/24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3B74E319-CFAE-0946-B0A5-E0C7D467E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173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  <p:sldLayoutId id="2147483902" r:id="rId15"/>
    <p:sldLayoutId id="2147483903" r:id="rId16"/>
    <p:sldLayoutId id="21474839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44A31A1-960E-4F41-8346-6B2F9DC8A6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3171" y="3900558"/>
            <a:ext cx="8825658" cy="861420"/>
          </a:xfrm>
        </p:spPr>
        <p:txBody>
          <a:bodyPr>
            <a:normAutofit fontScale="40000" lnSpcReduction="20000"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900" b="1" i="1" spc="15" dirty="0"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“Pure Mathematics is, in its way, the poetry of logical ideas.”</a:t>
            </a:r>
            <a:endParaRPr lang="en-GB" sz="2900" dirty="0"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900" spc="15" dirty="0"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Albert Einstein</a:t>
            </a:r>
            <a:endParaRPr lang="en-GB" sz="2900" dirty="0"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446AE3F-591F-F24E-A3AF-D5B7E87F32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44902" y="2434223"/>
            <a:ext cx="8302196" cy="994777"/>
          </a:xfrm>
        </p:spPr>
        <p:txBody>
          <a:bodyPr/>
          <a:lstStyle/>
          <a:p>
            <a:pPr algn="ctr"/>
            <a:r>
              <a:rPr lang="en-US" sz="6000" dirty="0">
                <a:latin typeface="Euphemia UCAS" panose="020B0503040102020104" pitchFamily="34" charset="-79"/>
                <a:cs typeface="Euphemia UCAS" panose="020B0503040102020104" pitchFamily="34" charset="-79"/>
              </a:rPr>
              <a:t>KS1 Math’s Workshop</a:t>
            </a:r>
          </a:p>
        </p:txBody>
      </p:sp>
    </p:spTree>
    <p:extLst>
      <p:ext uri="{BB962C8B-B14F-4D97-AF65-F5344CB8AC3E}">
        <p14:creationId xmlns:p14="http://schemas.microsoft.com/office/powerpoint/2010/main" val="2227204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544A2-9B91-FA33-936A-0D40EDF88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are we going to cover?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5D5F3-72B0-CF79-B927-320200327D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472" y="2468032"/>
            <a:ext cx="9432910" cy="3697241"/>
          </a:xfrm>
        </p:spPr>
        <p:txBody>
          <a:bodyPr>
            <a:normAutofit/>
          </a:bodyPr>
          <a:lstStyle/>
          <a:p>
            <a:r>
              <a:rPr lang="en-US" sz="2400" dirty="0" err="1">
                <a:cs typeface="Arial" panose="020B0604020202020204" pitchFamily="34" charset="0"/>
              </a:rPr>
              <a:t>Maths</a:t>
            </a:r>
            <a:r>
              <a:rPr lang="en-US" sz="2400" dirty="0">
                <a:cs typeface="Arial" panose="020B0604020202020204" pitchFamily="34" charset="0"/>
              </a:rPr>
              <a:t> at St Peter’s</a:t>
            </a:r>
          </a:p>
          <a:p>
            <a:r>
              <a:rPr lang="en-US" sz="2400" dirty="0">
                <a:cs typeface="Arial" panose="020B0604020202020204" pitchFamily="34" charset="0"/>
              </a:rPr>
              <a:t>Daily Fluency Sessions</a:t>
            </a:r>
          </a:p>
          <a:p>
            <a:r>
              <a:rPr lang="en-US" sz="2400" dirty="0">
                <a:cs typeface="Arial" panose="020B0604020202020204" pitchFamily="34" charset="0"/>
              </a:rPr>
              <a:t>Independent Learning Tasks</a:t>
            </a:r>
          </a:p>
          <a:p>
            <a:r>
              <a:rPr lang="en-US" sz="2400" dirty="0">
                <a:cs typeface="Arial" panose="020B0604020202020204" pitchFamily="34" charset="0"/>
              </a:rPr>
              <a:t>Tools to support learning</a:t>
            </a:r>
          </a:p>
          <a:p>
            <a:r>
              <a:rPr lang="en-US" sz="2400" dirty="0">
                <a:cs typeface="Arial" panose="020B0604020202020204" pitchFamily="34" charset="0"/>
              </a:rPr>
              <a:t>Methods and strategies taught</a:t>
            </a:r>
          </a:p>
          <a:p>
            <a:r>
              <a:rPr lang="en-US" sz="2400" dirty="0">
                <a:cs typeface="Arial" panose="020B0604020202020204" pitchFamily="34" charset="0"/>
              </a:rPr>
              <a:t>How can you help at home?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3B6FF6A-8635-D3A0-D3DA-663924C488E2}"/>
              </a:ext>
            </a:extLst>
          </p:cNvPr>
          <p:cNvSpPr/>
          <p:nvPr/>
        </p:nvSpPr>
        <p:spPr>
          <a:xfrm>
            <a:off x="104172" y="185195"/>
            <a:ext cx="335666" cy="3125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84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6">
            <a:extLst>
              <a:ext uri="{FF2B5EF4-FFF2-40B4-BE49-F238E27FC236}">
                <a16:creationId xmlns:a16="http://schemas.microsoft.com/office/drawing/2014/main" id="{FEA672E1-D017-3D0D-E4BF-D44FDF2CD37B}"/>
              </a:ext>
            </a:extLst>
          </p:cNvPr>
          <p:cNvSpPr txBox="1">
            <a:spLocks/>
          </p:cNvSpPr>
          <p:nvPr/>
        </p:nvSpPr>
        <p:spPr bwMode="gray">
          <a:xfrm>
            <a:off x="1944901" y="768262"/>
            <a:ext cx="8302196" cy="99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4400" dirty="0" err="1">
                <a:latin typeface="Euphemia UCAS" panose="020B0503040102020104" pitchFamily="34" charset="-79"/>
                <a:cs typeface="Euphemia UCAS" panose="020B0503040102020104" pitchFamily="34" charset="-79"/>
              </a:rPr>
              <a:t>Maths</a:t>
            </a:r>
            <a:r>
              <a:rPr lang="en-US" sz="4400" dirty="0">
                <a:latin typeface="Euphemia UCAS" panose="020B0503040102020104" pitchFamily="34" charset="-79"/>
                <a:cs typeface="Euphemia UCAS" panose="020B0503040102020104" pitchFamily="34" charset="-79"/>
              </a:rPr>
              <a:t> at St Peter’s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A9379A-34E1-99F5-73F8-B8FA1C4A7537}"/>
              </a:ext>
            </a:extLst>
          </p:cNvPr>
          <p:cNvSpPr txBox="1"/>
          <p:nvPr/>
        </p:nvSpPr>
        <p:spPr>
          <a:xfrm>
            <a:off x="617949" y="2511262"/>
            <a:ext cx="109560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At St. Peter’s we want children to develop deep and sustainable subject knowledge. We achieve this by focusing teaching and learning on:</a:t>
            </a:r>
            <a:endParaRPr lang="en-GB" sz="20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1200"/>
              </a:spcAft>
              <a:buFont typeface="Symbol" pitchFamily="2" charset="2"/>
              <a:buChar char=""/>
            </a:pP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Fluency – mental agility, slick written methods and clarity of language.</a:t>
            </a:r>
            <a:endParaRPr lang="en-GB" sz="20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1200"/>
              </a:spcAft>
              <a:buFont typeface="Symbol" pitchFamily="2" charset="2"/>
              <a:buChar char=""/>
            </a:pP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Problem solving and reasoning – pupils develop a range of skills that allow them to ‘crack’ into and solve a range of problem</a:t>
            </a:r>
            <a:endParaRPr lang="en-GB" sz="20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1200"/>
              </a:spcAft>
              <a:buFont typeface="Symbol" pitchFamily="2" charset="2"/>
              <a:buChar char=""/>
            </a:pP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Teaching for mastery. All lessons are planned and delivered with the 5 principles of mastery in mind: Cohesio</a:t>
            </a: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n, representation and structure, fluency, variation and deep mathematical thinking.</a:t>
            </a:r>
            <a:endParaRPr lang="en-GB" sz="20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71590E3-9AF4-E442-1CB1-74100ACA9C39}"/>
              </a:ext>
            </a:extLst>
          </p:cNvPr>
          <p:cNvSpPr/>
          <p:nvPr/>
        </p:nvSpPr>
        <p:spPr>
          <a:xfrm>
            <a:off x="104172" y="185195"/>
            <a:ext cx="335666" cy="3125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154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FDA060-0FBD-4A7C-2889-0246B684C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500E9-1399-2CA2-61DB-E7143F4E0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6352" y="878629"/>
            <a:ext cx="8761413" cy="706964"/>
          </a:xfrm>
        </p:spPr>
        <p:txBody>
          <a:bodyPr/>
          <a:lstStyle/>
          <a:p>
            <a:r>
              <a:rPr lang="en-US" sz="4400" dirty="0"/>
              <a:t>Number Sense Daily Sessions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C75C16-C99C-7838-2855-8404E2BE3606}"/>
              </a:ext>
            </a:extLst>
          </p:cNvPr>
          <p:cNvSpPr txBox="1"/>
          <p:nvPr/>
        </p:nvSpPr>
        <p:spPr>
          <a:xfrm>
            <a:off x="656652" y="2395240"/>
            <a:ext cx="5059841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0" i="0" dirty="0">
                <a:solidFill>
                  <a:srgbClr val="2C2B3A"/>
                </a:solidFill>
                <a:effectLst/>
                <a:latin typeface="Topmarks" pitchFamily="2" charset="77"/>
              </a:rPr>
              <a:t>Rather than children learning number facts in isolation and by simply memorising them, this systematic and structured programme helps children visualise the maths and gives them a deep understanding of number and how they relate to </a:t>
            </a:r>
            <a:r>
              <a:rPr lang="en-GB" sz="2400" dirty="0">
                <a:solidFill>
                  <a:srgbClr val="2C2B3A"/>
                </a:solidFill>
                <a:latin typeface="Topmarks" pitchFamily="2" charset="77"/>
              </a:rPr>
              <a:t>each other. They become </a:t>
            </a:r>
            <a:r>
              <a:rPr lang="en-GB" sz="2400" b="0" i="0" dirty="0">
                <a:solidFill>
                  <a:srgbClr val="2C2B3A"/>
                </a:solidFill>
                <a:effectLst/>
                <a:latin typeface="Topmarks" pitchFamily="2" charset="77"/>
              </a:rPr>
              <a:t>fluent in addition and subtraction facts. </a:t>
            </a:r>
            <a:endParaRPr lang="en-US" sz="2400" dirty="0">
              <a:latin typeface="Topmarks" pitchFamily="2" charset="77"/>
            </a:endParaRPr>
          </a:p>
          <a:p>
            <a:pPr algn="ctr"/>
            <a:endParaRPr lang="en-US" sz="2000" dirty="0">
              <a:latin typeface="Topmarks" pitchFamily="2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5D00B1-060A-2316-7F80-BF15ED8B0B50}"/>
              </a:ext>
            </a:extLst>
          </p:cNvPr>
          <p:cNvSpPr txBox="1"/>
          <p:nvPr/>
        </p:nvSpPr>
        <p:spPr>
          <a:xfrm>
            <a:off x="5963475" y="2536448"/>
            <a:ext cx="573089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0" i="0" dirty="0">
                <a:solidFill>
                  <a:srgbClr val="2C2B3A"/>
                </a:solidFill>
                <a:effectLst/>
                <a:latin typeface="Topmarks" pitchFamily="2" charset="77"/>
              </a:rPr>
              <a:t>Number Sense teaches a core set of number facts and the calculation strategies you can use to solve them. </a:t>
            </a:r>
          </a:p>
          <a:p>
            <a:pPr algn="ctr"/>
            <a:r>
              <a:rPr lang="en-GB" sz="2400" b="0" i="0" dirty="0">
                <a:solidFill>
                  <a:srgbClr val="2C2B3A"/>
                </a:solidFill>
                <a:effectLst/>
                <a:latin typeface="Topmarks" pitchFamily="2" charset="77"/>
              </a:rPr>
              <a:t>Modelled on the phonics programmes used in early reading, the programme groups facts and teaches them systematically alongside the calculation strategies that can be used to solve them.</a:t>
            </a:r>
            <a:endParaRPr lang="en-US" sz="2400" dirty="0">
              <a:latin typeface="Topmarks" pitchFamily="2" charset="77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C2A5332-8B47-E63D-4C76-888C0944E81B}"/>
              </a:ext>
            </a:extLst>
          </p:cNvPr>
          <p:cNvSpPr/>
          <p:nvPr/>
        </p:nvSpPr>
        <p:spPr>
          <a:xfrm>
            <a:off x="104172" y="185195"/>
            <a:ext cx="335666" cy="3125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260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50BDF5-01CB-637A-0CA8-3D7FC24205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AB9F726-9EA6-E1AE-186B-7DC404A2F447}"/>
              </a:ext>
            </a:extLst>
          </p:cNvPr>
          <p:cNvSpPr txBox="1"/>
          <p:nvPr/>
        </p:nvSpPr>
        <p:spPr>
          <a:xfrm>
            <a:off x="1155837" y="583539"/>
            <a:ext cx="9399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0" i="0" dirty="0">
                <a:solidFill>
                  <a:schemeClr val="bg1"/>
                </a:solidFill>
                <a:effectLst/>
                <a:latin typeface="Topmarks" pitchFamily="2" charset="77"/>
              </a:rPr>
              <a:t>At the core of the programme are the Addition and Subtraction Fact Grids.</a:t>
            </a:r>
            <a:endParaRPr lang="en-US" sz="2400" dirty="0">
              <a:solidFill>
                <a:schemeClr val="bg1"/>
              </a:solidFill>
              <a:latin typeface="Topmarks" pitchFamily="2" charset="77"/>
            </a:endParaRPr>
          </a:p>
        </p:txBody>
      </p:sp>
      <p:pic>
        <p:nvPicPr>
          <p:cNvPr id="4" name="Picture 3" descr="A grid of maths with different colors&#10;&#10;Description automatically generated with medium confidence">
            <a:extLst>
              <a:ext uri="{FF2B5EF4-FFF2-40B4-BE49-F238E27FC236}">
                <a16:creationId xmlns:a16="http://schemas.microsoft.com/office/drawing/2014/main" id="{86982A87-1A6E-F771-A84E-D69249CEED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145" y="1206392"/>
            <a:ext cx="9597154" cy="5313678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2380AAF1-23CC-BA68-CCA9-3EFC4624824F}"/>
              </a:ext>
            </a:extLst>
          </p:cNvPr>
          <p:cNvSpPr/>
          <p:nvPr/>
        </p:nvSpPr>
        <p:spPr>
          <a:xfrm>
            <a:off x="104172" y="185195"/>
            <a:ext cx="335666" cy="3125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739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EB0FC0-7C42-F4B7-4CED-6C2A5CD8A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9AEF6-CBF7-964C-8D96-6BD70D4E7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796" y="587081"/>
            <a:ext cx="5109578" cy="706964"/>
          </a:xfrm>
        </p:spPr>
        <p:txBody>
          <a:bodyPr/>
          <a:lstStyle/>
          <a:p>
            <a:r>
              <a:rPr lang="en-US" sz="4400" dirty="0"/>
              <a:t>Strategies Taught</a:t>
            </a:r>
          </a:p>
        </p:txBody>
      </p:sp>
      <p:pic>
        <p:nvPicPr>
          <p:cNvPr id="5" name="Picture 4" descr="A math workbook with numbers&#10;&#10;Description automatically generated with medium confidence">
            <a:extLst>
              <a:ext uri="{FF2B5EF4-FFF2-40B4-BE49-F238E27FC236}">
                <a16:creationId xmlns:a16="http://schemas.microsoft.com/office/drawing/2014/main" id="{0BA0348D-B2BD-5461-34AE-C23A4ED562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868" y="1400063"/>
            <a:ext cx="8125434" cy="5111329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2D3FBE51-C2D6-E732-08FF-BB5FD066F09F}"/>
              </a:ext>
            </a:extLst>
          </p:cNvPr>
          <p:cNvSpPr/>
          <p:nvPr/>
        </p:nvSpPr>
        <p:spPr>
          <a:xfrm>
            <a:off x="104172" y="185195"/>
            <a:ext cx="335666" cy="3125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303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6">
            <a:extLst>
              <a:ext uri="{FF2B5EF4-FFF2-40B4-BE49-F238E27FC236}">
                <a16:creationId xmlns:a16="http://schemas.microsoft.com/office/drawing/2014/main" id="{FEA672E1-D017-3D0D-E4BF-D44FDF2CD37B}"/>
              </a:ext>
            </a:extLst>
          </p:cNvPr>
          <p:cNvSpPr txBox="1">
            <a:spLocks/>
          </p:cNvSpPr>
          <p:nvPr/>
        </p:nvSpPr>
        <p:spPr bwMode="gray">
          <a:xfrm>
            <a:off x="1944901" y="768262"/>
            <a:ext cx="8302196" cy="99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4400" dirty="0">
                <a:latin typeface="Euphemia UCAS" panose="020B0503040102020104" pitchFamily="34" charset="-79"/>
                <a:cs typeface="Euphemia UCAS" panose="020B0503040102020104" pitchFamily="34" charset="-79"/>
              </a:rPr>
              <a:t>Independent Learning Tasks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A9379A-34E1-99F5-73F8-B8FA1C4A7537}"/>
              </a:ext>
            </a:extLst>
          </p:cNvPr>
          <p:cNvSpPr txBox="1"/>
          <p:nvPr/>
        </p:nvSpPr>
        <p:spPr>
          <a:xfrm>
            <a:off x="617949" y="2277688"/>
            <a:ext cx="10956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Children complete a range of challenges after learning about a new concept. All children will start with challenge 1 and work through to challenge 3.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92D7CF-99E7-A262-7295-A9FD3F48D035}"/>
              </a:ext>
            </a:extLst>
          </p:cNvPr>
          <p:cNvSpPr txBox="1"/>
          <p:nvPr/>
        </p:nvSpPr>
        <p:spPr>
          <a:xfrm>
            <a:off x="394569" y="3195318"/>
            <a:ext cx="31127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1400" spc="15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`This challenge is designed to practice the core skills learnt in the lesson.</a:t>
            </a:r>
            <a:endParaRPr lang="en-GB" sz="14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E1C6B6-6668-7047-4CF2-1C4DEEDA758A}"/>
              </a:ext>
            </a:extLst>
          </p:cNvPr>
          <p:cNvSpPr txBox="1"/>
          <p:nvPr/>
        </p:nvSpPr>
        <p:spPr>
          <a:xfrm>
            <a:off x="7140077" y="3287366"/>
            <a:ext cx="44339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1400" spc="15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`This challenge is designed to really stretch their thinking., encourage reasoning and problem solve in unfamiliar contexts.</a:t>
            </a:r>
            <a:endParaRPr lang="en-GB" sz="14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pic>
        <p:nvPicPr>
          <p:cNvPr id="9" name="Picture 8" descr="Graphical user interface&#10;&#10;Description automatically generated">
            <a:extLst>
              <a:ext uri="{FF2B5EF4-FFF2-40B4-BE49-F238E27FC236}">
                <a16:creationId xmlns:a16="http://schemas.microsoft.com/office/drawing/2014/main" id="{4EE3CF4A-CE6F-3F35-7486-76192A7107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232" y="4092327"/>
            <a:ext cx="3746620" cy="1820580"/>
          </a:xfrm>
          <a:prstGeom prst="rect">
            <a:avLst/>
          </a:prstGeom>
        </p:spPr>
      </p:pic>
      <p:pic>
        <p:nvPicPr>
          <p:cNvPr id="11" name="Picture 10" descr="Text&#10;&#10;Description automatically generated with low confidence">
            <a:extLst>
              <a:ext uri="{FF2B5EF4-FFF2-40B4-BE49-F238E27FC236}">
                <a16:creationId xmlns:a16="http://schemas.microsoft.com/office/drawing/2014/main" id="{3773D54D-8336-5E4B-2172-66C8028260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4486" y="4092327"/>
            <a:ext cx="1865906" cy="1820580"/>
          </a:xfrm>
          <a:prstGeom prst="rect">
            <a:avLst/>
          </a:prstGeom>
        </p:spPr>
      </p:pic>
      <p:pic>
        <p:nvPicPr>
          <p:cNvPr id="13" name="Picture 12" descr="Table&#10;&#10;Description automatically generated">
            <a:extLst>
              <a:ext uri="{FF2B5EF4-FFF2-40B4-BE49-F238E27FC236}">
                <a16:creationId xmlns:a16="http://schemas.microsoft.com/office/drawing/2014/main" id="{19FF47D1-E67B-72C2-0376-4B35A52375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8237" y="4026030"/>
            <a:ext cx="3510392" cy="254315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A8D32EC-4386-A63A-5787-A0D40B51140B}"/>
              </a:ext>
            </a:extLst>
          </p:cNvPr>
          <p:cNvSpPr txBox="1"/>
          <p:nvPr/>
        </p:nvSpPr>
        <p:spPr>
          <a:xfrm>
            <a:off x="3891418" y="3287366"/>
            <a:ext cx="31127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1400" spc="15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`This challenge is designed so the children can apply their new learning.</a:t>
            </a:r>
            <a:endParaRPr lang="en-GB" sz="14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ECA091-51B8-5FF6-77D3-1DDCF5ED19C0}"/>
              </a:ext>
            </a:extLst>
          </p:cNvPr>
          <p:cNvSpPr txBox="1"/>
          <p:nvPr/>
        </p:nvSpPr>
        <p:spPr>
          <a:xfrm>
            <a:off x="4694486" y="2948812"/>
            <a:ext cx="16417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1600" u="sng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Challenge 2: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99DB8E5-396E-9C7E-6559-9BDA6E9A63F6}"/>
              </a:ext>
            </a:extLst>
          </p:cNvPr>
          <p:cNvSpPr txBox="1"/>
          <p:nvPr/>
        </p:nvSpPr>
        <p:spPr>
          <a:xfrm>
            <a:off x="1124500" y="2890392"/>
            <a:ext cx="1640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1600" u="sng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Challenge 1: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B565A6D-CCF9-7876-0C07-785BB0401E96}"/>
              </a:ext>
            </a:extLst>
          </p:cNvPr>
          <p:cNvSpPr txBox="1"/>
          <p:nvPr/>
        </p:nvSpPr>
        <p:spPr>
          <a:xfrm>
            <a:off x="8289023" y="2966065"/>
            <a:ext cx="212882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1600" u="sng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Challenge 3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EC9E42B-AA7B-EA2A-A81F-2D2044C5C757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448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B50C5-F820-8B49-958B-34AEDF581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5291" y="865376"/>
            <a:ext cx="8761413" cy="706964"/>
          </a:xfrm>
        </p:spPr>
        <p:txBody>
          <a:bodyPr/>
          <a:lstStyle/>
          <a:p>
            <a:r>
              <a:rPr lang="en-US" sz="4400" dirty="0"/>
              <a:t>Representation and Structure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E22AD6-6978-E615-11C6-5E9A7F92BE94}"/>
              </a:ext>
            </a:extLst>
          </p:cNvPr>
          <p:cNvSpPr txBox="1"/>
          <p:nvPr/>
        </p:nvSpPr>
        <p:spPr>
          <a:xfrm>
            <a:off x="617949" y="2924106"/>
            <a:ext cx="1095609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cs typeface="Euphemia UCAS" panose="020B0503040102020104" pitchFamily="34" charset="-79"/>
              </a:rPr>
              <a:t>Representation and structure refers to how different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pictures and models</a:t>
            </a:r>
            <a:r>
              <a:rPr lang="en-GB" sz="200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cs typeface="Euphemia UCAS" panose="020B0503040102020104" pitchFamily="34" charset="-79"/>
              </a:rPr>
              <a:t> can be used to show a particular number or to explain a concept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In KS1, we use a wide range of different representations and structures within both the lesson sequence and the independent learning tasks the children complete.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02C15B0-A8CD-5FDF-6F71-1B729593CBFB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910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293E0D-79FD-6881-6607-99D5A7B75C1D}"/>
              </a:ext>
            </a:extLst>
          </p:cNvPr>
          <p:cNvSpPr txBox="1"/>
          <p:nvPr/>
        </p:nvSpPr>
        <p:spPr>
          <a:xfrm>
            <a:off x="5057267" y="2849342"/>
            <a:ext cx="2325667" cy="595708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4</a:t>
            </a:r>
            <a:r>
              <a:rPr lang="en-GB" sz="320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cs typeface="Euphemia UCAS" panose="020B0503040102020104" pitchFamily="34" charset="-79"/>
              </a:rPr>
              <a:t> + 3 = 7</a:t>
            </a:r>
            <a:endParaRPr lang="en-GB" sz="3200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pic>
        <p:nvPicPr>
          <p:cNvPr id="5" name="Picture 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3BA51DFE-7F2A-2D5F-E7FF-515E10CA18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803" y="5433130"/>
            <a:ext cx="4106877" cy="8175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1F132D-CA4D-9CE0-9F2D-CD6D88D3E7F4}"/>
              </a:ext>
            </a:extLst>
          </p:cNvPr>
          <p:cNvSpPr txBox="1"/>
          <p:nvPr/>
        </p:nvSpPr>
        <p:spPr>
          <a:xfrm>
            <a:off x="1779060" y="5063260"/>
            <a:ext cx="1145632" cy="36987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Rekenrek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pic>
        <p:nvPicPr>
          <p:cNvPr id="8" name="Picture 7" descr="Shape&#10;&#10;Description automatically generated with low confidence">
            <a:extLst>
              <a:ext uri="{FF2B5EF4-FFF2-40B4-BE49-F238E27FC236}">
                <a16:creationId xmlns:a16="http://schemas.microsoft.com/office/drawing/2014/main" id="{FD122A50-C70C-C1CE-DE94-18A3828A8A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330" y="2624132"/>
            <a:ext cx="3345147" cy="70696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5EADE75-B66D-B565-FE7A-2BEA401B939C}"/>
              </a:ext>
            </a:extLst>
          </p:cNvPr>
          <p:cNvSpPr txBox="1"/>
          <p:nvPr/>
        </p:nvSpPr>
        <p:spPr>
          <a:xfrm>
            <a:off x="1779060" y="2316320"/>
            <a:ext cx="1369826" cy="36987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Multilink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pic>
        <p:nvPicPr>
          <p:cNvPr id="11" name="Picture 10" descr="A picture containing bubble chart&#10;&#10;Description automatically generated">
            <a:extLst>
              <a:ext uri="{FF2B5EF4-FFF2-40B4-BE49-F238E27FC236}">
                <a16:creationId xmlns:a16="http://schemas.microsoft.com/office/drawing/2014/main" id="{5478CC6B-3D46-B6DF-DC4F-6C7EC4DBA9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2525" y="2694414"/>
            <a:ext cx="3458286" cy="150127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F3B0EDB-00FF-2DA1-AF3D-02A63FA9CD55}"/>
              </a:ext>
            </a:extLst>
          </p:cNvPr>
          <p:cNvSpPr txBox="1"/>
          <p:nvPr/>
        </p:nvSpPr>
        <p:spPr>
          <a:xfrm>
            <a:off x="9005529" y="2349847"/>
            <a:ext cx="1607597" cy="36987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Tens Frame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E9405B-C4EA-805D-DEFC-179EB86E3ACC}"/>
              </a:ext>
            </a:extLst>
          </p:cNvPr>
          <p:cNvSpPr txBox="1"/>
          <p:nvPr/>
        </p:nvSpPr>
        <p:spPr>
          <a:xfrm>
            <a:off x="5139716" y="2337538"/>
            <a:ext cx="2160768" cy="36987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Number Sentence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pic>
        <p:nvPicPr>
          <p:cNvPr id="15" name="Picture 14" descr="Diagram&#10;&#10;Description automatically generated">
            <a:extLst>
              <a:ext uri="{FF2B5EF4-FFF2-40B4-BE49-F238E27FC236}">
                <a16:creationId xmlns:a16="http://schemas.microsoft.com/office/drawing/2014/main" id="{F41D7675-CD09-ACC1-FE00-04F1F3DE8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6443" y="3815117"/>
            <a:ext cx="2432214" cy="225965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3225CB2-4952-8422-61EF-C3033C397AF4}"/>
              </a:ext>
            </a:extLst>
          </p:cNvPr>
          <p:cNvSpPr txBox="1"/>
          <p:nvPr/>
        </p:nvSpPr>
        <p:spPr>
          <a:xfrm>
            <a:off x="5357889" y="6053597"/>
            <a:ext cx="2160768" cy="36987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Part Whole Model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pic>
        <p:nvPicPr>
          <p:cNvPr id="18" name="Picture 17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437EC1FD-D5CF-2E44-480C-F81BAFF046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34696" y="4715548"/>
            <a:ext cx="3086113" cy="135017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E7D8782-7E53-AF03-2B1E-544778B3A897}"/>
              </a:ext>
            </a:extLst>
          </p:cNvPr>
          <p:cNvSpPr txBox="1"/>
          <p:nvPr/>
        </p:nvSpPr>
        <p:spPr>
          <a:xfrm>
            <a:off x="9196597" y="4355586"/>
            <a:ext cx="1416529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Bar Model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C5552BF0-1D71-9840-3D33-69FF21554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5293" y="959993"/>
            <a:ext cx="8761413" cy="706964"/>
          </a:xfrm>
        </p:spPr>
        <p:txBody>
          <a:bodyPr/>
          <a:lstStyle/>
          <a:p>
            <a:r>
              <a:rPr lang="en-US" sz="4400" dirty="0"/>
              <a:t>Representation and Structure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E82F9BC-825D-7381-A497-E41C69C4F015}"/>
              </a:ext>
            </a:extLst>
          </p:cNvPr>
          <p:cNvSpPr txBox="1"/>
          <p:nvPr/>
        </p:nvSpPr>
        <p:spPr>
          <a:xfrm>
            <a:off x="1593186" y="3445785"/>
            <a:ext cx="1692110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Number Line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pic>
        <p:nvPicPr>
          <p:cNvPr id="25" name="Picture 24" descr="Diagram&#10;&#10;Description automatically generated">
            <a:extLst>
              <a:ext uri="{FF2B5EF4-FFF2-40B4-BE49-F238E27FC236}">
                <a16:creationId xmlns:a16="http://schemas.microsoft.com/office/drawing/2014/main" id="{A46C7F1B-F5A5-B812-413E-CB69273A6C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8362" y="3815740"/>
            <a:ext cx="4238285" cy="1027463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2BA04D1-6236-1EC7-3AE2-B445E92E1084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64612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293E0D-79FD-6881-6607-99D5A7B75C1D}"/>
              </a:ext>
            </a:extLst>
          </p:cNvPr>
          <p:cNvSpPr txBox="1"/>
          <p:nvPr/>
        </p:nvSpPr>
        <p:spPr>
          <a:xfrm>
            <a:off x="5072236" y="3560146"/>
            <a:ext cx="2325667" cy="2985433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4</a:t>
            </a:r>
            <a:r>
              <a:rPr lang="en-GB" sz="320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cs typeface="Euphemia UCAS" panose="020B0503040102020104" pitchFamily="34" charset="-79"/>
              </a:rPr>
              <a:t> + 3 = 7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3 + 4 = 7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7 – 4 = 3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7 – 3 =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B0EDB-00FF-2DA1-AF3D-02A63FA9CD55}"/>
              </a:ext>
            </a:extLst>
          </p:cNvPr>
          <p:cNvSpPr txBox="1"/>
          <p:nvPr/>
        </p:nvSpPr>
        <p:spPr>
          <a:xfrm>
            <a:off x="1255589" y="2394037"/>
            <a:ext cx="9680819" cy="92333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Part-whole models and bar models </a:t>
            </a:r>
            <a:r>
              <a:rPr lang="en-GB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cs typeface="Euphemia UCAS" panose="020B0503040102020104" pitchFamily="34" charset="-79"/>
              </a:rPr>
              <a:t>are pictorial representations that show the relationship between a whole and it’s parts. This helps to expose the links between different areas in maths. e.g. The links between addition and subtraction. 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pic>
        <p:nvPicPr>
          <p:cNvPr id="15" name="Picture 14" descr="Diagram&#10;&#10;Description automatically generated">
            <a:extLst>
              <a:ext uri="{FF2B5EF4-FFF2-40B4-BE49-F238E27FC236}">
                <a16:creationId xmlns:a16="http://schemas.microsoft.com/office/drawing/2014/main" id="{F41D7675-CD09-ACC1-FE00-04F1F3DE8F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4648" y="4298291"/>
            <a:ext cx="2432214" cy="225965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3225CB2-4952-8422-61EF-C3033C397AF4}"/>
              </a:ext>
            </a:extLst>
          </p:cNvPr>
          <p:cNvSpPr txBox="1"/>
          <p:nvPr/>
        </p:nvSpPr>
        <p:spPr>
          <a:xfrm>
            <a:off x="1857015" y="3770449"/>
            <a:ext cx="2160768" cy="36987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Part Whole Model</a:t>
            </a:r>
            <a:endParaRPr lang="en-GB" u="sng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pic>
        <p:nvPicPr>
          <p:cNvPr id="18" name="Picture 17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437EC1FD-D5CF-2E44-480C-F81BAFF046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2356" y="4436464"/>
            <a:ext cx="3086113" cy="135017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E7D8782-7E53-AF03-2B1E-544778B3A897}"/>
              </a:ext>
            </a:extLst>
          </p:cNvPr>
          <p:cNvSpPr txBox="1"/>
          <p:nvPr/>
        </p:nvSpPr>
        <p:spPr>
          <a:xfrm>
            <a:off x="9287149" y="3770987"/>
            <a:ext cx="1416529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Bar Model</a:t>
            </a:r>
            <a:endParaRPr lang="en-GB" u="sng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0349C5-2DD2-4442-17E4-4D122906BCCA}"/>
              </a:ext>
            </a:extLst>
          </p:cNvPr>
          <p:cNvSpPr txBox="1"/>
          <p:nvPr/>
        </p:nvSpPr>
        <p:spPr>
          <a:xfrm>
            <a:off x="959109" y="6003426"/>
            <a:ext cx="638250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part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A834C4-6F18-E661-3CA8-0EFBE035176B}"/>
              </a:ext>
            </a:extLst>
          </p:cNvPr>
          <p:cNvSpPr txBox="1"/>
          <p:nvPr/>
        </p:nvSpPr>
        <p:spPr>
          <a:xfrm>
            <a:off x="4084151" y="6029801"/>
            <a:ext cx="638250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part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4B5109E-8A30-17EB-6289-C65775E69EC4}"/>
              </a:ext>
            </a:extLst>
          </p:cNvPr>
          <p:cNvSpPr txBox="1"/>
          <p:nvPr/>
        </p:nvSpPr>
        <p:spPr>
          <a:xfrm>
            <a:off x="1107982" y="4212056"/>
            <a:ext cx="856485" cy="369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whole 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1D4A078-512F-907B-A4F1-68DCC0217D3A}"/>
              </a:ext>
            </a:extLst>
          </p:cNvPr>
          <p:cNvSpPr txBox="1"/>
          <p:nvPr/>
        </p:nvSpPr>
        <p:spPr>
          <a:xfrm>
            <a:off x="8669149" y="5887123"/>
            <a:ext cx="638250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part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456903-FE87-818B-0822-929BCD7F7799}"/>
              </a:ext>
            </a:extLst>
          </p:cNvPr>
          <p:cNvSpPr txBox="1"/>
          <p:nvPr/>
        </p:nvSpPr>
        <p:spPr>
          <a:xfrm>
            <a:off x="10933914" y="5912420"/>
            <a:ext cx="638250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part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C0E0A0F-3271-89EF-D4C3-F0ACBF928FB4}"/>
              </a:ext>
            </a:extLst>
          </p:cNvPr>
          <p:cNvSpPr txBox="1"/>
          <p:nvPr/>
        </p:nvSpPr>
        <p:spPr>
          <a:xfrm>
            <a:off x="7889780" y="3955384"/>
            <a:ext cx="856485" cy="369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whole </a:t>
            </a:r>
            <a:endParaRPr lang="en-US" dirty="0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01F8D7AE-8C72-0D71-413D-7FB01516E51A}"/>
              </a:ext>
            </a:extLst>
          </p:cNvPr>
          <p:cNvCxnSpPr>
            <a:cxnSpLocks/>
          </p:cNvCxnSpPr>
          <p:nvPr/>
        </p:nvCxnSpPr>
        <p:spPr>
          <a:xfrm>
            <a:off x="1857015" y="4462068"/>
            <a:ext cx="695116" cy="31464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BC365943-316D-2BFD-0A96-9B3501240921}"/>
              </a:ext>
            </a:extLst>
          </p:cNvPr>
          <p:cNvCxnSpPr>
            <a:cxnSpLocks/>
          </p:cNvCxnSpPr>
          <p:nvPr/>
        </p:nvCxnSpPr>
        <p:spPr>
          <a:xfrm flipV="1">
            <a:off x="1536810" y="6029801"/>
            <a:ext cx="456623" cy="8471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6FE3297-F09A-8D3E-2AF1-1F02E2E9034F}"/>
              </a:ext>
            </a:extLst>
          </p:cNvPr>
          <p:cNvCxnSpPr>
            <a:cxnSpLocks/>
          </p:cNvCxnSpPr>
          <p:nvPr/>
        </p:nvCxnSpPr>
        <p:spPr>
          <a:xfrm flipH="1" flipV="1">
            <a:off x="3539130" y="6014073"/>
            <a:ext cx="517732" cy="1660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5F2169CB-E48E-0599-3D13-32EF6E01A326}"/>
              </a:ext>
            </a:extLst>
          </p:cNvPr>
          <p:cNvCxnSpPr>
            <a:cxnSpLocks/>
          </p:cNvCxnSpPr>
          <p:nvPr/>
        </p:nvCxnSpPr>
        <p:spPr>
          <a:xfrm flipH="1" flipV="1">
            <a:off x="10913664" y="5635896"/>
            <a:ext cx="319125" cy="30148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48E75081-5CAA-0F04-6F08-C3FB70E3E76E}"/>
              </a:ext>
            </a:extLst>
          </p:cNvPr>
          <p:cNvCxnSpPr>
            <a:cxnSpLocks/>
          </p:cNvCxnSpPr>
          <p:nvPr/>
        </p:nvCxnSpPr>
        <p:spPr>
          <a:xfrm flipV="1">
            <a:off x="9051380" y="5595372"/>
            <a:ext cx="235769" cy="29175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905AC285-A2D4-E3F4-E021-F2AEF82AE9B7}"/>
              </a:ext>
            </a:extLst>
          </p:cNvPr>
          <p:cNvCxnSpPr>
            <a:cxnSpLocks/>
          </p:cNvCxnSpPr>
          <p:nvPr/>
        </p:nvCxnSpPr>
        <p:spPr>
          <a:xfrm>
            <a:off x="8669149" y="4239079"/>
            <a:ext cx="1131569" cy="44597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itle 1">
            <a:extLst>
              <a:ext uri="{FF2B5EF4-FFF2-40B4-BE49-F238E27FC236}">
                <a16:creationId xmlns:a16="http://schemas.microsoft.com/office/drawing/2014/main" id="{C575B6A2-B2F8-4080-AF2C-F151A7BAF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5291" y="921721"/>
            <a:ext cx="8761413" cy="706437"/>
          </a:xfrm>
        </p:spPr>
        <p:txBody>
          <a:bodyPr/>
          <a:lstStyle/>
          <a:p>
            <a:r>
              <a:rPr lang="en-US" sz="4400" dirty="0"/>
              <a:t>Representation and Structure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03D0827-0720-9AA1-085F-90D6223304D6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437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19E7B-5521-26E0-2BD1-664A3D762C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3A845-BF1B-4BED-E055-1DD9854FE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0445" y="989140"/>
            <a:ext cx="5664272" cy="746505"/>
          </a:xfrm>
        </p:spPr>
        <p:txBody>
          <a:bodyPr/>
          <a:lstStyle/>
          <a:p>
            <a:r>
              <a:rPr lang="en-US" sz="4400" dirty="0"/>
              <a:t>Using Known Facts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CE3F0E-2204-56F0-A967-8ACCECDF6308}"/>
              </a:ext>
            </a:extLst>
          </p:cNvPr>
          <p:cNvSpPr txBox="1"/>
          <p:nvPr/>
        </p:nvSpPr>
        <p:spPr>
          <a:xfrm>
            <a:off x="3221084" y="2366503"/>
            <a:ext cx="6202993" cy="584775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If I know… then I know…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9B168D5-C4EC-BCFA-FD62-6F31D2DAA6AF}"/>
              </a:ext>
            </a:extLst>
          </p:cNvPr>
          <p:cNvSpPr txBox="1"/>
          <p:nvPr/>
        </p:nvSpPr>
        <p:spPr>
          <a:xfrm>
            <a:off x="6468591" y="3437970"/>
            <a:ext cx="2343939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If I know 4 + 3 = 7</a:t>
            </a:r>
          </a:p>
        </p:txBody>
      </p:sp>
      <p:pic>
        <p:nvPicPr>
          <p:cNvPr id="4" name="Picture 3" descr="A diagram of a diagram&#10;&#10;Description automatically generated">
            <a:extLst>
              <a:ext uri="{FF2B5EF4-FFF2-40B4-BE49-F238E27FC236}">
                <a16:creationId xmlns:a16="http://schemas.microsoft.com/office/drawing/2014/main" id="{4A541EC5-9711-E993-2B0C-0234395AB0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0741" y="3286937"/>
            <a:ext cx="3976274" cy="28762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10ABBD9-F0F1-703A-4D34-C2A52C139B51}"/>
              </a:ext>
            </a:extLst>
          </p:cNvPr>
          <p:cNvSpPr txBox="1"/>
          <p:nvPr/>
        </p:nvSpPr>
        <p:spPr>
          <a:xfrm>
            <a:off x="6468590" y="4090238"/>
            <a:ext cx="32126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Then I know 40 + 30 = 70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B295CE-9CC6-A747-3063-E80F82389355}"/>
              </a:ext>
            </a:extLst>
          </p:cNvPr>
          <p:cNvSpPr txBox="1"/>
          <p:nvPr/>
        </p:nvSpPr>
        <p:spPr>
          <a:xfrm>
            <a:off x="6468591" y="4816482"/>
            <a:ext cx="2218209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If I know 7 - 3 =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9449E2-2CB0-B907-5A6D-E8B5F46EDD52}"/>
              </a:ext>
            </a:extLst>
          </p:cNvPr>
          <p:cNvSpPr txBox="1"/>
          <p:nvPr/>
        </p:nvSpPr>
        <p:spPr>
          <a:xfrm>
            <a:off x="6468591" y="5468750"/>
            <a:ext cx="32126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Then I know 70 - 30 = 40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263B8E92-E362-3864-DBDE-FEFDBD35EB90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9803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B50C5-F820-8B49-958B-34AEDF581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908" y="939887"/>
            <a:ext cx="4638179" cy="746505"/>
          </a:xfrm>
        </p:spPr>
        <p:txBody>
          <a:bodyPr/>
          <a:lstStyle/>
          <a:p>
            <a:r>
              <a:rPr lang="en-US" sz="4400" dirty="0"/>
              <a:t>Key Vocabulary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B0EDB-00FF-2DA1-AF3D-02A63FA9CD55}"/>
              </a:ext>
            </a:extLst>
          </p:cNvPr>
          <p:cNvSpPr txBox="1"/>
          <p:nvPr/>
        </p:nvSpPr>
        <p:spPr>
          <a:xfrm>
            <a:off x="1993763" y="2205657"/>
            <a:ext cx="1435885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Addition: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E818A5-3530-CC81-720F-32F65ED9DF7C}"/>
              </a:ext>
            </a:extLst>
          </p:cNvPr>
          <p:cNvSpPr txBox="1"/>
          <p:nvPr/>
        </p:nvSpPr>
        <p:spPr>
          <a:xfrm>
            <a:off x="1842049" y="4199867"/>
            <a:ext cx="1803946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Subtraction: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7E957D-910A-E1DC-935F-FE988CCDE2CE}"/>
              </a:ext>
            </a:extLst>
          </p:cNvPr>
          <p:cNvSpPr txBox="1"/>
          <p:nvPr/>
        </p:nvSpPr>
        <p:spPr>
          <a:xfrm>
            <a:off x="7939524" y="2185414"/>
            <a:ext cx="2066836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Multiplication: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D1FE76-FD67-405B-61CC-CCE3D138DE32}"/>
              </a:ext>
            </a:extLst>
          </p:cNvPr>
          <p:cNvSpPr txBox="1"/>
          <p:nvPr/>
        </p:nvSpPr>
        <p:spPr>
          <a:xfrm>
            <a:off x="7939524" y="4187140"/>
            <a:ext cx="1388656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Division: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ADC6A-8AA2-E7A9-0640-B8EB9555011C}"/>
              </a:ext>
            </a:extLst>
          </p:cNvPr>
          <p:cNvSpPr txBox="1"/>
          <p:nvPr/>
        </p:nvSpPr>
        <p:spPr>
          <a:xfrm>
            <a:off x="1641143" y="2683776"/>
            <a:ext cx="2343939" cy="646331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600" dirty="0">
                <a:solidFill>
                  <a:srgbClr val="FFC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4</a:t>
            </a:r>
            <a:r>
              <a:rPr lang="en-GB" sz="3600" dirty="0">
                <a:solidFill>
                  <a:srgbClr val="FF0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 </a:t>
            </a:r>
            <a:r>
              <a:rPr lang="en-GB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+ </a:t>
            </a:r>
            <a:r>
              <a:rPr lang="en-GB" sz="3600" dirty="0">
                <a:solidFill>
                  <a:srgbClr val="FFC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3</a:t>
            </a:r>
            <a:r>
              <a:rPr lang="en-GB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 = </a:t>
            </a:r>
            <a:r>
              <a:rPr lang="en-GB" sz="3600" dirty="0">
                <a:solidFill>
                  <a:srgbClr val="0070C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E7B39B-03BC-F932-8970-A2EFD23D3359}"/>
              </a:ext>
            </a:extLst>
          </p:cNvPr>
          <p:cNvSpPr txBox="1"/>
          <p:nvPr/>
        </p:nvSpPr>
        <p:spPr>
          <a:xfrm>
            <a:off x="1641143" y="4604442"/>
            <a:ext cx="2343939" cy="646331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600" dirty="0">
                <a:solidFill>
                  <a:srgbClr val="0070C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7</a:t>
            </a:r>
            <a:r>
              <a:rPr lang="en-GB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 - </a:t>
            </a:r>
            <a:r>
              <a:rPr lang="en-GB" sz="3600" dirty="0">
                <a:solidFill>
                  <a:srgbClr val="00B05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3</a:t>
            </a:r>
            <a:r>
              <a:rPr lang="en-GB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 = </a:t>
            </a:r>
            <a:r>
              <a:rPr lang="en-GB" sz="3600" dirty="0">
                <a:solidFill>
                  <a:srgbClr val="FFC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4209E4-D6F9-2C96-C21C-E0C35786112F}"/>
              </a:ext>
            </a:extLst>
          </p:cNvPr>
          <p:cNvSpPr txBox="1"/>
          <p:nvPr/>
        </p:nvSpPr>
        <p:spPr>
          <a:xfrm>
            <a:off x="7913063" y="2629022"/>
            <a:ext cx="2343939" cy="646331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600" dirty="0">
                <a:solidFill>
                  <a:srgbClr val="FFC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2</a:t>
            </a:r>
            <a:r>
              <a:rPr lang="en-GB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 x </a:t>
            </a:r>
            <a:r>
              <a:rPr lang="en-GB" sz="3600" dirty="0">
                <a:solidFill>
                  <a:srgbClr val="FFC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3 </a:t>
            </a:r>
            <a:r>
              <a:rPr lang="en-GB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= </a:t>
            </a:r>
            <a:r>
              <a:rPr lang="en-GB" sz="3600" dirty="0">
                <a:solidFill>
                  <a:srgbClr val="0070C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14C443-226C-128F-0E0F-782B35A97FAA}"/>
              </a:ext>
            </a:extLst>
          </p:cNvPr>
          <p:cNvSpPr txBox="1"/>
          <p:nvPr/>
        </p:nvSpPr>
        <p:spPr>
          <a:xfrm>
            <a:off x="7461882" y="4565288"/>
            <a:ext cx="2343939" cy="646331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600" dirty="0">
                <a:solidFill>
                  <a:srgbClr val="0070C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6 </a:t>
            </a:r>
            <a:r>
              <a:rPr lang="en-GB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÷ </a:t>
            </a:r>
            <a:r>
              <a:rPr lang="en-GB" sz="3600" dirty="0">
                <a:solidFill>
                  <a:srgbClr val="00B05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2</a:t>
            </a:r>
            <a:r>
              <a:rPr lang="en-GB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 = </a:t>
            </a:r>
            <a:r>
              <a:rPr lang="en-GB" sz="3600" dirty="0">
                <a:solidFill>
                  <a:srgbClr val="FFC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8DDD4A-E95C-B6AE-8122-306D298BC494}"/>
              </a:ext>
            </a:extLst>
          </p:cNvPr>
          <p:cNvSpPr txBox="1"/>
          <p:nvPr/>
        </p:nvSpPr>
        <p:spPr>
          <a:xfrm>
            <a:off x="839592" y="3370072"/>
            <a:ext cx="4219972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rgbClr val="FFC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addend </a:t>
            </a: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+ </a:t>
            </a:r>
            <a:r>
              <a:rPr lang="en-GB" sz="2800" dirty="0">
                <a:solidFill>
                  <a:srgbClr val="FFC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addend</a:t>
            </a: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 = </a:t>
            </a:r>
            <a:r>
              <a:rPr lang="en-GB" sz="2800" dirty="0">
                <a:solidFill>
                  <a:srgbClr val="0070C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sum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E1486B-761D-FD70-3150-7FD42A9CA5EC}"/>
              </a:ext>
            </a:extLst>
          </p:cNvPr>
          <p:cNvSpPr txBox="1"/>
          <p:nvPr/>
        </p:nvSpPr>
        <p:spPr>
          <a:xfrm>
            <a:off x="6749717" y="3330107"/>
            <a:ext cx="4776563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rgbClr val="FFC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factor x factor = product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A784BBD-FC11-7E1A-483B-96E273E5A961}"/>
              </a:ext>
            </a:extLst>
          </p:cNvPr>
          <p:cNvSpPr txBox="1"/>
          <p:nvPr/>
        </p:nvSpPr>
        <p:spPr>
          <a:xfrm>
            <a:off x="349492" y="5199618"/>
            <a:ext cx="5200172" cy="461665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400" dirty="0">
                <a:solidFill>
                  <a:srgbClr val="0070C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minuend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 - </a:t>
            </a:r>
            <a:r>
              <a:rPr lang="en-GB" sz="2400" dirty="0">
                <a:solidFill>
                  <a:srgbClr val="00B05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subtrahend 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= </a:t>
            </a:r>
            <a:r>
              <a:rPr lang="en-GB" sz="2400" dirty="0">
                <a:solidFill>
                  <a:srgbClr val="FFC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difference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3B2138-2CD9-E2D6-A3EA-DB03EE4AB00B}"/>
              </a:ext>
            </a:extLst>
          </p:cNvPr>
          <p:cNvSpPr txBox="1"/>
          <p:nvPr/>
        </p:nvSpPr>
        <p:spPr>
          <a:xfrm>
            <a:off x="6642338" y="5250773"/>
            <a:ext cx="4359119" cy="461665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400" dirty="0">
                <a:solidFill>
                  <a:srgbClr val="0070C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dividend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 ÷ </a:t>
            </a:r>
            <a:r>
              <a:rPr lang="en-GB" sz="2400" dirty="0">
                <a:solidFill>
                  <a:srgbClr val="00B05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divisor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 = </a:t>
            </a:r>
            <a:r>
              <a:rPr lang="en-GB" sz="2400" dirty="0">
                <a:solidFill>
                  <a:srgbClr val="FFC000"/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quotient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E01BEF-623C-63AD-FE83-7CED71EC7572}"/>
              </a:ext>
            </a:extLst>
          </p:cNvPr>
          <p:cNvSpPr txBox="1"/>
          <p:nvPr/>
        </p:nvSpPr>
        <p:spPr>
          <a:xfrm>
            <a:off x="1641143" y="5886636"/>
            <a:ext cx="8615859" cy="83099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The language of the addition and multiplication can highlight that they are commutative.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709F952-E6C7-8257-7919-478371CC0889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6957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6AB0F-5355-BCE4-D5C3-80EBDB7ABB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0E7F7-1041-145F-A323-B810A273E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908" y="939887"/>
            <a:ext cx="4638179" cy="746505"/>
          </a:xfrm>
        </p:spPr>
        <p:txBody>
          <a:bodyPr/>
          <a:lstStyle/>
          <a:p>
            <a:r>
              <a:rPr lang="en-US" sz="4400" dirty="0"/>
              <a:t>Written Methods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25F30A-E1D8-8689-4E9B-6FEFC15E6CB1}"/>
              </a:ext>
            </a:extLst>
          </p:cNvPr>
          <p:cNvSpPr txBox="1"/>
          <p:nvPr/>
        </p:nvSpPr>
        <p:spPr>
          <a:xfrm>
            <a:off x="3180395" y="2341464"/>
            <a:ext cx="5722135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Partitioning: Adding two 2-digit numbers.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2B94CF-392C-C308-3E80-D6750C250463}"/>
              </a:ext>
            </a:extLst>
          </p:cNvPr>
          <p:cNvSpPr txBox="1"/>
          <p:nvPr/>
        </p:nvSpPr>
        <p:spPr>
          <a:xfrm>
            <a:off x="8194522" y="3238151"/>
            <a:ext cx="3651735" cy="2708434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Method Steps:</a:t>
            </a:r>
          </a:p>
          <a:p>
            <a:pPr marL="342900" indent="-342900" algn="just">
              <a:spcBef>
                <a:spcPts val="1200"/>
              </a:spcBef>
              <a:spcAft>
                <a:spcPts val="1200"/>
              </a:spcAft>
              <a:buAutoNum type="arabicPeriod"/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Partition into tens and ones.</a:t>
            </a:r>
          </a:p>
          <a:p>
            <a:pPr marL="342900" indent="-342900" algn="just">
              <a:spcBef>
                <a:spcPts val="1200"/>
              </a:spcBef>
              <a:spcAft>
                <a:spcPts val="1200"/>
              </a:spcAft>
              <a:buAutoNum type="arabicPeriod"/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Add the tens.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3. Add the ones.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4. Recombine the tens and ones</a:t>
            </a:r>
          </a:p>
        </p:txBody>
      </p:sp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6EDB7638-788F-7016-B49C-6BA8AB5E27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3567" y="5801216"/>
            <a:ext cx="5412793" cy="6874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5D9119A-2EF0-DE76-4BD1-8B802DA9EF68}"/>
              </a:ext>
            </a:extLst>
          </p:cNvPr>
          <p:cNvSpPr txBox="1"/>
          <p:nvPr/>
        </p:nvSpPr>
        <p:spPr>
          <a:xfrm>
            <a:off x="1307849" y="2928218"/>
            <a:ext cx="2841241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Not bridging through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D699C0-18EB-9A46-80D6-446A53722F82}"/>
              </a:ext>
            </a:extLst>
          </p:cNvPr>
          <p:cNvSpPr txBox="1"/>
          <p:nvPr/>
        </p:nvSpPr>
        <p:spPr>
          <a:xfrm>
            <a:off x="5313557" y="2928218"/>
            <a:ext cx="2321683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Bridging through 10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7B6E3B-AE7B-12BA-2088-23A90E760AB8}"/>
              </a:ext>
            </a:extLst>
          </p:cNvPr>
          <p:cNvSpPr txBox="1"/>
          <p:nvPr/>
        </p:nvSpPr>
        <p:spPr>
          <a:xfrm>
            <a:off x="1556499" y="3484194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42 + 23 = 65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6E29AF-CE16-E535-4858-4A6B459ED402}"/>
              </a:ext>
            </a:extLst>
          </p:cNvPr>
          <p:cNvSpPr txBox="1"/>
          <p:nvPr/>
        </p:nvSpPr>
        <p:spPr>
          <a:xfrm>
            <a:off x="1556499" y="4069148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40 + 20 = 60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83C370-1CDF-83C4-D47B-54EC7A7B0787}"/>
              </a:ext>
            </a:extLst>
          </p:cNvPr>
          <p:cNvSpPr txBox="1"/>
          <p:nvPr/>
        </p:nvSpPr>
        <p:spPr>
          <a:xfrm>
            <a:off x="1767841" y="4637877"/>
            <a:ext cx="170687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2 + 3 = 5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2FE90B-EA70-C913-CDA7-F080C9646FBD}"/>
              </a:ext>
            </a:extLst>
          </p:cNvPr>
          <p:cNvSpPr txBox="1"/>
          <p:nvPr/>
        </p:nvSpPr>
        <p:spPr>
          <a:xfrm>
            <a:off x="5194259" y="3484194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46 + 27 = 73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A9B21F-5DA1-F95E-49B6-329BE24FCE17}"/>
              </a:ext>
            </a:extLst>
          </p:cNvPr>
          <p:cNvSpPr txBox="1"/>
          <p:nvPr/>
        </p:nvSpPr>
        <p:spPr>
          <a:xfrm>
            <a:off x="5194259" y="4069148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40 + 20 = 60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63D46A-BF1F-37FD-0FCC-92ABA3544C04}"/>
              </a:ext>
            </a:extLst>
          </p:cNvPr>
          <p:cNvSpPr txBox="1"/>
          <p:nvPr/>
        </p:nvSpPr>
        <p:spPr>
          <a:xfrm>
            <a:off x="5472054" y="4650630"/>
            <a:ext cx="2004688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6 + 7 = 13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460CB6-79AE-9ED3-3456-A4579C8271F8}"/>
              </a:ext>
            </a:extLst>
          </p:cNvPr>
          <p:cNvSpPr txBox="1"/>
          <p:nvPr/>
        </p:nvSpPr>
        <p:spPr>
          <a:xfrm>
            <a:off x="1561901" y="5129810"/>
            <a:ext cx="2524437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60 + 5 = 65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98DC00-4472-2DF2-9837-3D88D07BAB8F}"/>
              </a:ext>
            </a:extLst>
          </p:cNvPr>
          <p:cNvSpPr txBox="1"/>
          <p:nvPr/>
        </p:nvSpPr>
        <p:spPr>
          <a:xfrm>
            <a:off x="5244367" y="5129810"/>
            <a:ext cx="2524437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60 + 13 = 73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1090A2F-A245-E54C-D314-424A00E08B07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950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B50C5-F820-8B49-958B-34AEDF581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908" y="939887"/>
            <a:ext cx="4638179" cy="746505"/>
          </a:xfrm>
        </p:spPr>
        <p:txBody>
          <a:bodyPr/>
          <a:lstStyle/>
          <a:p>
            <a:r>
              <a:rPr lang="en-US" sz="4400" dirty="0"/>
              <a:t>Written Methods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B0EDB-00FF-2DA1-AF3D-02A63FA9CD55}"/>
              </a:ext>
            </a:extLst>
          </p:cNvPr>
          <p:cNvSpPr txBox="1"/>
          <p:nvPr/>
        </p:nvSpPr>
        <p:spPr>
          <a:xfrm>
            <a:off x="1801342" y="2484538"/>
            <a:ext cx="8886390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Partitioning: Subtracting a 2-digit number from a 2-digit number.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68C76D9-E194-E921-4302-0A3237EDF900}"/>
              </a:ext>
            </a:extLst>
          </p:cNvPr>
          <p:cNvSpPr txBox="1"/>
          <p:nvPr/>
        </p:nvSpPr>
        <p:spPr>
          <a:xfrm>
            <a:off x="935667" y="2958038"/>
            <a:ext cx="2841241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Not bridging through 10</a:t>
            </a:r>
          </a:p>
        </p:txBody>
      </p:sp>
      <p:pic>
        <p:nvPicPr>
          <p:cNvPr id="9" name="Picture 8" descr="A picture containing icon&#10;&#10;Description automatically generated">
            <a:extLst>
              <a:ext uri="{FF2B5EF4-FFF2-40B4-BE49-F238E27FC236}">
                <a16:creationId xmlns:a16="http://schemas.microsoft.com/office/drawing/2014/main" id="{917B2339-1D9D-5876-393D-63CF0EE878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865" y="5938411"/>
            <a:ext cx="5412085" cy="68740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79D0146-851F-F2C7-487A-C5C16AC456CE}"/>
              </a:ext>
            </a:extLst>
          </p:cNvPr>
          <p:cNvSpPr txBox="1"/>
          <p:nvPr/>
        </p:nvSpPr>
        <p:spPr>
          <a:xfrm>
            <a:off x="1269769" y="3421184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64 - 21 = 43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A9DE06-B7C9-7B7F-4334-395AF22B0B43}"/>
              </a:ext>
            </a:extLst>
          </p:cNvPr>
          <p:cNvSpPr txBox="1"/>
          <p:nvPr/>
        </p:nvSpPr>
        <p:spPr>
          <a:xfrm>
            <a:off x="1269769" y="4006138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60 - 20 = 40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2631DE-C5E0-ED94-85D3-AE7334E01CA5}"/>
              </a:ext>
            </a:extLst>
          </p:cNvPr>
          <p:cNvSpPr txBox="1"/>
          <p:nvPr/>
        </p:nvSpPr>
        <p:spPr>
          <a:xfrm>
            <a:off x="1481111" y="4574867"/>
            <a:ext cx="170687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4 - 1 = 3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EB7151-5DF3-22C6-F55C-29DA23C4A544}"/>
              </a:ext>
            </a:extLst>
          </p:cNvPr>
          <p:cNvSpPr txBox="1"/>
          <p:nvPr/>
        </p:nvSpPr>
        <p:spPr>
          <a:xfrm>
            <a:off x="4085136" y="3000180"/>
            <a:ext cx="3651735" cy="2708434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Method Steps:</a:t>
            </a:r>
          </a:p>
          <a:p>
            <a:pPr marL="342900" indent="-342900" algn="just">
              <a:spcBef>
                <a:spcPts val="1200"/>
              </a:spcBef>
              <a:spcAft>
                <a:spcPts val="1200"/>
              </a:spcAft>
              <a:buAutoNum type="arabicPeriod"/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Partition into tens and ones.</a:t>
            </a:r>
          </a:p>
          <a:p>
            <a:pPr marL="342900" indent="-342900" algn="just">
              <a:spcBef>
                <a:spcPts val="1200"/>
              </a:spcBef>
              <a:spcAft>
                <a:spcPts val="1200"/>
              </a:spcAft>
              <a:buAutoNum type="arabicPeriod"/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Subtract the tens.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3. Subtract the ones.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4. Recombine the tens and ones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9F2044-CA7E-CC44-4230-DDAF128CD38C}"/>
              </a:ext>
            </a:extLst>
          </p:cNvPr>
          <p:cNvSpPr txBox="1"/>
          <p:nvPr/>
        </p:nvSpPr>
        <p:spPr>
          <a:xfrm>
            <a:off x="1269769" y="5080125"/>
            <a:ext cx="2524437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40 + 3 = 43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87FC10-99C2-2AC8-4162-186528961204}"/>
              </a:ext>
            </a:extLst>
          </p:cNvPr>
          <p:cNvSpPr txBox="1"/>
          <p:nvPr/>
        </p:nvSpPr>
        <p:spPr>
          <a:xfrm>
            <a:off x="8239393" y="3507833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64 - 21 = 43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AFB3F86-8C05-64BB-A55A-840D294D7FFC}"/>
              </a:ext>
            </a:extLst>
          </p:cNvPr>
          <p:cNvSpPr txBox="1"/>
          <p:nvPr/>
        </p:nvSpPr>
        <p:spPr>
          <a:xfrm>
            <a:off x="8239393" y="4092787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64 - 20 = 44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873D9A-B4EF-3425-28E8-6DFEE12BB213}"/>
              </a:ext>
            </a:extLst>
          </p:cNvPr>
          <p:cNvSpPr txBox="1"/>
          <p:nvPr/>
        </p:nvSpPr>
        <p:spPr>
          <a:xfrm>
            <a:off x="8345063" y="4676497"/>
            <a:ext cx="2132597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44 - 1 = 43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905CFCF-96B4-C65C-4B58-BA08F0E76195}"/>
              </a:ext>
            </a:extLst>
          </p:cNvPr>
          <p:cNvSpPr txBox="1"/>
          <p:nvPr/>
        </p:nvSpPr>
        <p:spPr>
          <a:xfrm>
            <a:off x="8080990" y="3059668"/>
            <a:ext cx="2841241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Not bridging through 10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1E97480-2F45-0EA6-F510-055488543E57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0819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C15116-1850-4FD9-9D90-0CB9E768CF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3A48B-DA2F-BFF5-29AD-7318BD74D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908" y="939887"/>
            <a:ext cx="4638179" cy="746505"/>
          </a:xfrm>
        </p:spPr>
        <p:txBody>
          <a:bodyPr/>
          <a:lstStyle/>
          <a:p>
            <a:r>
              <a:rPr lang="en-US" sz="4400" dirty="0"/>
              <a:t>Written Methods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635517C-7E34-F7FE-52B3-A992AFD5D504}"/>
              </a:ext>
            </a:extLst>
          </p:cNvPr>
          <p:cNvSpPr txBox="1"/>
          <p:nvPr/>
        </p:nvSpPr>
        <p:spPr>
          <a:xfrm>
            <a:off x="1801342" y="2484538"/>
            <a:ext cx="8886390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Partitioning: Subtracting a 2-digit number from a 2-digit number.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30159D-8EBE-2064-4596-870BF8A847B6}"/>
              </a:ext>
            </a:extLst>
          </p:cNvPr>
          <p:cNvSpPr txBox="1"/>
          <p:nvPr/>
        </p:nvSpPr>
        <p:spPr>
          <a:xfrm>
            <a:off x="1652405" y="3182600"/>
            <a:ext cx="2841241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Bridging through 10</a:t>
            </a:r>
          </a:p>
        </p:txBody>
      </p:sp>
      <p:pic>
        <p:nvPicPr>
          <p:cNvPr id="9" name="Picture 8" descr="A picture containing icon&#10;&#10;Description automatically generated">
            <a:extLst>
              <a:ext uri="{FF2B5EF4-FFF2-40B4-BE49-F238E27FC236}">
                <a16:creationId xmlns:a16="http://schemas.microsoft.com/office/drawing/2014/main" id="{943BC2C3-B02F-0893-5E4F-A42F85F974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3646" y="5977398"/>
            <a:ext cx="4890810" cy="6211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51BEE17-C3C9-A825-444F-01D3C03247A9}"/>
              </a:ext>
            </a:extLst>
          </p:cNvPr>
          <p:cNvSpPr txBox="1"/>
          <p:nvPr/>
        </p:nvSpPr>
        <p:spPr>
          <a:xfrm>
            <a:off x="1801342" y="3588274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81 - 26 = 55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2AB50D-7A59-0624-5013-75F2BF2DF529}"/>
              </a:ext>
            </a:extLst>
          </p:cNvPr>
          <p:cNvSpPr txBox="1"/>
          <p:nvPr/>
        </p:nvSpPr>
        <p:spPr>
          <a:xfrm>
            <a:off x="1550831" y="4957152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70 - 20 = 50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84D399-442B-64AF-38A2-3B20781E670E}"/>
              </a:ext>
            </a:extLst>
          </p:cNvPr>
          <p:cNvSpPr txBox="1"/>
          <p:nvPr/>
        </p:nvSpPr>
        <p:spPr>
          <a:xfrm>
            <a:off x="1651075" y="5454178"/>
            <a:ext cx="170687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11 - 6 = 5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27BE21-B39A-891D-6D18-564BE729E2B7}"/>
              </a:ext>
            </a:extLst>
          </p:cNvPr>
          <p:cNvSpPr txBox="1"/>
          <p:nvPr/>
        </p:nvSpPr>
        <p:spPr>
          <a:xfrm>
            <a:off x="7238196" y="3144164"/>
            <a:ext cx="2841241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Bridging through 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470729-F368-9193-A4A4-70F3645A9EA2}"/>
              </a:ext>
            </a:extLst>
          </p:cNvPr>
          <p:cNvSpPr txBox="1"/>
          <p:nvPr/>
        </p:nvSpPr>
        <p:spPr>
          <a:xfrm>
            <a:off x="7239331" y="3746759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81 - 26 = 55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CD5F78-AB4A-A118-2D13-9C156C4C93DF}"/>
              </a:ext>
            </a:extLst>
          </p:cNvPr>
          <p:cNvSpPr txBox="1"/>
          <p:nvPr/>
        </p:nvSpPr>
        <p:spPr>
          <a:xfrm>
            <a:off x="7238196" y="4384505"/>
            <a:ext cx="234393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81 - 20 = 61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2C527AB-0E59-EDCE-BF14-49F936D74523}"/>
              </a:ext>
            </a:extLst>
          </p:cNvPr>
          <p:cNvSpPr txBox="1"/>
          <p:nvPr/>
        </p:nvSpPr>
        <p:spPr>
          <a:xfrm>
            <a:off x="7284527" y="5048504"/>
            <a:ext cx="2025410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61 - 6 =55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4C2361F-371F-EC92-48C2-DE330B23F18B}"/>
              </a:ext>
            </a:extLst>
          </p:cNvPr>
          <p:cNvCxnSpPr>
            <a:cxnSpLocks/>
          </p:cNvCxnSpPr>
          <p:nvPr/>
        </p:nvCxnSpPr>
        <p:spPr>
          <a:xfrm flipH="1">
            <a:off x="1732301" y="4073058"/>
            <a:ext cx="216843" cy="30270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C10CA01-9923-3BA8-EFB9-1AD2A8DF7F45}"/>
              </a:ext>
            </a:extLst>
          </p:cNvPr>
          <p:cNvCxnSpPr>
            <a:cxnSpLocks/>
          </p:cNvCxnSpPr>
          <p:nvPr/>
        </p:nvCxnSpPr>
        <p:spPr>
          <a:xfrm>
            <a:off x="2200790" y="4073058"/>
            <a:ext cx="252890" cy="30270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5014A0E2-0A84-C3D9-B991-EB4A2EE50971}"/>
              </a:ext>
            </a:extLst>
          </p:cNvPr>
          <p:cNvSpPr txBox="1"/>
          <p:nvPr/>
        </p:nvSpPr>
        <p:spPr>
          <a:xfrm>
            <a:off x="1238808" y="4449194"/>
            <a:ext cx="5158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70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 </a:t>
            </a:r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07D65B-D469-E05C-F1D0-67EEFB02715E}"/>
              </a:ext>
            </a:extLst>
          </p:cNvPr>
          <p:cNvSpPr txBox="1"/>
          <p:nvPr/>
        </p:nvSpPr>
        <p:spPr>
          <a:xfrm>
            <a:off x="2327235" y="4491214"/>
            <a:ext cx="5158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11 </a:t>
            </a:r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32CE55A-3805-7FB5-D328-CA2F00931EDA}"/>
              </a:ext>
            </a:extLst>
          </p:cNvPr>
          <p:cNvSpPr txBox="1"/>
          <p:nvPr/>
        </p:nvSpPr>
        <p:spPr>
          <a:xfrm>
            <a:off x="1609755" y="5981353"/>
            <a:ext cx="2226089" cy="52322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50 + 5 = 55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0B17928-5BD6-CA71-4A12-C32024AE3AEB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34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B50C5-F820-8B49-958B-34AEDF581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908" y="939887"/>
            <a:ext cx="4638179" cy="746505"/>
          </a:xfrm>
        </p:spPr>
        <p:txBody>
          <a:bodyPr/>
          <a:lstStyle/>
          <a:p>
            <a:r>
              <a:rPr lang="en-US" sz="4400" dirty="0"/>
              <a:t>Written Methods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B0EDB-00FF-2DA1-AF3D-02A63FA9CD55}"/>
              </a:ext>
            </a:extLst>
          </p:cNvPr>
          <p:cNvSpPr txBox="1"/>
          <p:nvPr/>
        </p:nvSpPr>
        <p:spPr>
          <a:xfrm>
            <a:off x="4863148" y="2432815"/>
            <a:ext cx="2035214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b="1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Multiplication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FC5B2A12-991E-4BED-BE30-8C719F771B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970" y="2933513"/>
            <a:ext cx="3871182" cy="11032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51BA82C-4799-98D0-6835-BBAC610194F1}"/>
              </a:ext>
            </a:extLst>
          </p:cNvPr>
          <p:cNvSpPr txBox="1"/>
          <p:nvPr/>
        </p:nvSpPr>
        <p:spPr>
          <a:xfrm>
            <a:off x="6546370" y="3534374"/>
            <a:ext cx="5096667" cy="21852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2 + 2 + 2 = 6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3 groups of 2 equals 6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20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cs typeface="Euphemia UCAS" panose="020B0503040102020104" pitchFamily="34" charset="-79"/>
              </a:rPr>
              <a:t>3 </a:t>
            </a: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x</a:t>
            </a:r>
            <a:r>
              <a:rPr lang="en-GB" sz="320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cs typeface="Euphemia UCAS" panose="020B0503040102020104" pitchFamily="34" charset="-79"/>
              </a:rPr>
              <a:t> </a:t>
            </a: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2</a:t>
            </a:r>
            <a:r>
              <a:rPr lang="en-GB" sz="320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cs typeface="Euphemia UCAS" panose="020B0503040102020104" pitchFamily="34" charset="-79"/>
              </a:rPr>
              <a:t> = 6</a:t>
            </a:r>
          </a:p>
        </p:txBody>
      </p:sp>
      <p:pic>
        <p:nvPicPr>
          <p:cNvPr id="16" name="Picture 15" descr="Shape, circle&#10;&#10;Description automatically generated">
            <a:extLst>
              <a:ext uri="{FF2B5EF4-FFF2-40B4-BE49-F238E27FC236}">
                <a16:creationId xmlns:a16="http://schemas.microsoft.com/office/drawing/2014/main" id="{5A9002E4-4F87-84E3-316F-D5E5652520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2468" y="3732899"/>
            <a:ext cx="1764586" cy="21852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3404E70-583F-16C1-2EED-53EF1D2AFF44}"/>
              </a:ext>
            </a:extLst>
          </p:cNvPr>
          <p:cNvSpPr txBox="1"/>
          <p:nvPr/>
        </p:nvSpPr>
        <p:spPr>
          <a:xfrm>
            <a:off x="4972076" y="3394682"/>
            <a:ext cx="825370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Array</a:t>
            </a:r>
            <a:endParaRPr lang="en-GB" u="sng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pic>
        <p:nvPicPr>
          <p:cNvPr id="20" name="Picture 19" descr="A picture containing clipart&#10;&#10;Description automatically generated">
            <a:extLst>
              <a:ext uri="{FF2B5EF4-FFF2-40B4-BE49-F238E27FC236}">
                <a16:creationId xmlns:a16="http://schemas.microsoft.com/office/drawing/2014/main" id="{16C07600-9BC1-1E78-963C-4F2348358C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190" y="5203572"/>
            <a:ext cx="3871181" cy="120974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A0F677E-0EE3-4ACE-90BE-F601FC1ACF62}"/>
              </a:ext>
            </a:extLst>
          </p:cNvPr>
          <p:cNvSpPr txBox="1"/>
          <p:nvPr/>
        </p:nvSpPr>
        <p:spPr>
          <a:xfrm>
            <a:off x="1490681" y="2432815"/>
            <a:ext cx="1652198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Equal Groups</a:t>
            </a:r>
            <a:endParaRPr lang="en-GB" u="sng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6A83950-CDEF-FD78-6B53-DE4A9E0DDF9D}"/>
              </a:ext>
            </a:extLst>
          </p:cNvPr>
          <p:cNvSpPr txBox="1"/>
          <p:nvPr/>
        </p:nvSpPr>
        <p:spPr>
          <a:xfrm>
            <a:off x="465204" y="4299483"/>
            <a:ext cx="3871180" cy="95410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Unitising </a:t>
            </a: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(seeing the numbers as a group)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2AC359E-EF31-AFFF-5CAB-1CC79FFD75CA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1663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B50C5-F820-8B49-958B-34AEDF581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908" y="939887"/>
            <a:ext cx="4638179" cy="746505"/>
          </a:xfrm>
        </p:spPr>
        <p:txBody>
          <a:bodyPr/>
          <a:lstStyle/>
          <a:p>
            <a:r>
              <a:rPr lang="en-US" sz="4400" dirty="0"/>
              <a:t>Written Methods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B0EDB-00FF-2DA1-AF3D-02A63FA9CD55}"/>
              </a:ext>
            </a:extLst>
          </p:cNvPr>
          <p:cNvSpPr txBox="1"/>
          <p:nvPr/>
        </p:nvSpPr>
        <p:spPr>
          <a:xfrm>
            <a:off x="5226374" y="2444310"/>
            <a:ext cx="1308762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000" b="1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Division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FC5B2A12-991E-4BED-BE30-8C719F771B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56" y="5142770"/>
            <a:ext cx="3486737" cy="99367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51BA82C-4799-98D0-6835-BBAC610194F1}"/>
              </a:ext>
            </a:extLst>
          </p:cNvPr>
          <p:cNvSpPr txBox="1"/>
          <p:nvPr/>
        </p:nvSpPr>
        <p:spPr>
          <a:xfrm>
            <a:off x="6579165" y="3565661"/>
            <a:ext cx="5377079" cy="255454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6 divided into groups of 3. There are 2 equal groups.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Calibri" panose="020F0502020204030204" pitchFamily="34" charset="0"/>
                <a:cs typeface="Euphemia UCAS" panose="020B0503040102020104" pitchFamily="34" charset="-79"/>
              </a:rPr>
              <a:t>6 shared equally between 3 groups. There are 2 in each group.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A0F677E-0EE3-4ACE-90BE-F601FC1ACF62}"/>
              </a:ext>
            </a:extLst>
          </p:cNvPr>
          <p:cNvSpPr txBox="1"/>
          <p:nvPr/>
        </p:nvSpPr>
        <p:spPr>
          <a:xfrm>
            <a:off x="2536043" y="4553876"/>
            <a:ext cx="1075097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Sharing</a:t>
            </a:r>
            <a:endParaRPr lang="en-GB" u="sng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6A83950-CDEF-FD78-6B53-DE4A9E0DDF9D}"/>
              </a:ext>
            </a:extLst>
          </p:cNvPr>
          <p:cNvSpPr txBox="1"/>
          <p:nvPr/>
        </p:nvSpPr>
        <p:spPr>
          <a:xfrm>
            <a:off x="2427299" y="2790893"/>
            <a:ext cx="1542045" cy="370554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Grouping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FD7119FE-BE50-4D81-263A-0ABBBA6F6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485" y="3331466"/>
            <a:ext cx="2123278" cy="993676"/>
          </a:xfrm>
          <a:prstGeom prst="rect">
            <a:avLst/>
          </a:prstGeom>
        </p:spPr>
      </p:pic>
      <p:pic>
        <p:nvPicPr>
          <p:cNvPr id="7" name="Picture 6" descr="Table&#10;&#10;Description automatically generated">
            <a:extLst>
              <a:ext uri="{FF2B5EF4-FFF2-40B4-BE49-F238E27FC236}">
                <a16:creationId xmlns:a16="http://schemas.microsoft.com/office/drawing/2014/main" id="{D5C93E6E-B072-9F92-4F26-3FA893F01C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9360" y="3259223"/>
            <a:ext cx="2593968" cy="1198634"/>
          </a:xfrm>
          <a:prstGeom prst="rect">
            <a:avLst/>
          </a:prstGeom>
        </p:spPr>
      </p:pic>
      <p:pic>
        <p:nvPicPr>
          <p:cNvPr id="9" name="Picture 8" descr="Table&#10;&#10;Description automatically generated">
            <a:extLst>
              <a:ext uri="{FF2B5EF4-FFF2-40B4-BE49-F238E27FC236}">
                <a16:creationId xmlns:a16="http://schemas.microsoft.com/office/drawing/2014/main" id="{87C6E68F-801E-1CAB-FEBB-B0295621D0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4615" y="5087901"/>
            <a:ext cx="2568399" cy="110341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39471C2-61F9-0F2C-D39A-1AD65B97DC14}"/>
              </a:ext>
            </a:extLst>
          </p:cNvPr>
          <p:cNvSpPr txBox="1"/>
          <p:nvPr/>
        </p:nvSpPr>
        <p:spPr>
          <a:xfrm>
            <a:off x="8347387" y="2700500"/>
            <a:ext cx="2325667" cy="595708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GB" sz="320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cs typeface="Euphemia UCAS" panose="020B0503040102020104" pitchFamily="34" charset="-79"/>
              </a:rPr>
              <a:t>6 </a:t>
            </a: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÷</a:t>
            </a:r>
            <a:r>
              <a:rPr lang="en-GB" sz="320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cs typeface="Euphemia UCAS" panose="020B0503040102020104" pitchFamily="34" charset="-79"/>
              </a:rPr>
              <a:t> </a:t>
            </a: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cs typeface="Euphemia UCAS" panose="020B0503040102020104" pitchFamily="34" charset="-79"/>
              </a:rPr>
              <a:t>3</a:t>
            </a:r>
            <a:r>
              <a:rPr lang="en-GB" sz="320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cs typeface="Euphemia UCAS" panose="020B0503040102020104" pitchFamily="34" charset="-79"/>
              </a:rPr>
              <a:t> = 2</a:t>
            </a:r>
            <a:endParaRPr lang="en-GB" sz="3200" dirty="0">
              <a:solidFill>
                <a:schemeClr val="tx1">
                  <a:lumMod val="50000"/>
                  <a:lumOff val="50000"/>
                </a:schemeClr>
              </a:solidFill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CD89E5D-6508-5902-96EF-5B902D8DBBA6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4267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7BBFCC3-2C38-3D0A-6AC7-484A45407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45" y="850557"/>
            <a:ext cx="9265909" cy="768635"/>
          </a:xfrm>
        </p:spPr>
        <p:txBody>
          <a:bodyPr/>
          <a:lstStyle/>
          <a:p>
            <a:r>
              <a:rPr lang="en-US" sz="4000" dirty="0"/>
              <a:t>What can you do to help at home?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0CDA09-1001-CEB1-493F-15CCAADBB24E}"/>
              </a:ext>
            </a:extLst>
          </p:cNvPr>
          <p:cNvSpPr txBox="1"/>
          <p:nvPr/>
        </p:nvSpPr>
        <p:spPr>
          <a:xfrm>
            <a:off x="736535" y="2382472"/>
            <a:ext cx="1051389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spcBef>
                <a:spcPts val="1200"/>
              </a:spcBef>
              <a:spcAft>
                <a:spcPts val="1200"/>
              </a:spcAft>
              <a:buFont typeface="Symbol" pitchFamily="2" charset="2"/>
              <a:buChar char=""/>
            </a:pP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Counting backwards and forwards up to 100 (Year 1).</a:t>
            </a:r>
          </a:p>
          <a:p>
            <a:pPr marL="342900" lvl="0" indent="-342900" algn="just">
              <a:spcBef>
                <a:spcPts val="1200"/>
              </a:spcBef>
              <a:spcAft>
                <a:spcPts val="1200"/>
              </a:spcAft>
              <a:buFont typeface="Symbol" pitchFamily="2" charset="2"/>
              <a:buChar char=""/>
            </a:pP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Counting in 2s, 3s, 5s and 10s.</a:t>
            </a:r>
            <a:endParaRPr lang="en-GB" sz="20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1200"/>
              </a:spcAft>
              <a:buFont typeface="Symbol" pitchFamily="2" charset="2"/>
              <a:buChar char=""/>
            </a:pP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Practising adding and subtracting within 20 (e</a:t>
            </a: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.g. 9 + 7 = 16)</a:t>
            </a:r>
            <a:endParaRPr lang="en-GB" sz="20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Euphemia UCAS" panose="020B0503040102020104" pitchFamily="34" charset="-79"/>
              <a:ea typeface="Calibri" panose="020F0502020204030204" pitchFamily="34" charset="0"/>
              <a:cs typeface="Euphemia UCAS" panose="020B0503040102020104" pitchFamily="34" charset="-79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1200"/>
              </a:spcAft>
              <a:buFont typeface="Symbol" pitchFamily="2" charset="2"/>
              <a:buChar char=""/>
            </a:pP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Practising rapid recall of number bonds to 10 (e.g. 1 + 9 = 10) and number bonds to 20 (e.g. 11 + 9 = 20).</a:t>
            </a:r>
          </a:p>
          <a:p>
            <a:pPr marL="342900" lvl="0" indent="-342900" algn="just">
              <a:spcBef>
                <a:spcPts val="1200"/>
              </a:spcBef>
              <a:spcAft>
                <a:spcPts val="1200"/>
              </a:spcAft>
              <a:buFont typeface="Symbol" pitchFamily="2" charset="2"/>
              <a:buChar char=""/>
            </a:pP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Rapid recall of 2, 5 and 10 times tables (Year 2 - Times Table Rock Stars – Spring Term</a:t>
            </a:r>
          </a:p>
          <a:p>
            <a:pPr marL="342900" lvl="0" indent="-342900" algn="just">
              <a:spcBef>
                <a:spcPts val="1200"/>
              </a:spcBef>
              <a:spcAft>
                <a:spcPts val="1200"/>
              </a:spcAft>
              <a:buFont typeface="Symbol" pitchFamily="2" charset="2"/>
              <a:buChar char=""/>
            </a:pPr>
            <a:r>
              <a:rPr lang="en-GB" sz="2000" spc="15" dirty="0">
                <a:solidFill>
                  <a:schemeClr val="tx1">
                    <a:lumMod val="50000"/>
                    <a:lumOff val="50000"/>
                  </a:schemeClr>
                </a:solidFill>
                <a:latin typeface="Euphemia UCAS" panose="020B0503040102020104" pitchFamily="34" charset="-79"/>
                <a:ea typeface="Times New Roman" panose="02020603050405020304" pitchFamily="18" charset="0"/>
                <a:cs typeface="Euphemia UCAS" panose="020B0503040102020104" pitchFamily="34" charset="-79"/>
              </a:rPr>
              <a:t>Dojo Home Learning – this will consolidate their basic understanding of number.</a:t>
            </a:r>
            <a:endParaRPr lang="en-GB" sz="2000" spc="15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Euphemia UCAS" panose="020B0503040102020104" pitchFamily="34" charset="-79"/>
              <a:ea typeface="Times New Roman" panose="02020603050405020304" pitchFamily="18" charset="0"/>
              <a:cs typeface="Euphemia UCAS" panose="020B0503040102020104" pitchFamily="34" charset="-79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CD80AF1-FCEF-0C88-9E67-B42725988A24}"/>
              </a:ext>
            </a:extLst>
          </p:cNvPr>
          <p:cNvSpPr/>
          <p:nvPr/>
        </p:nvSpPr>
        <p:spPr>
          <a:xfrm>
            <a:off x="97067" y="162045"/>
            <a:ext cx="335666" cy="3125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6855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F9B1335ED25E4C847A084F9C3E348D" ma:contentTypeVersion="18" ma:contentTypeDescription="Create a new document." ma:contentTypeScope="" ma:versionID="4f047a328820ccabaeb63ada978e405a">
  <xsd:schema xmlns:xsd="http://www.w3.org/2001/XMLSchema" xmlns:xs="http://www.w3.org/2001/XMLSchema" xmlns:p="http://schemas.microsoft.com/office/2006/metadata/properties" xmlns:ns2="ba7a2fc4-f97a-466f-aca8-12f03ccc6b98" xmlns:ns3="7b018478-3902-4892-917b-3bd8213c7091" targetNamespace="http://schemas.microsoft.com/office/2006/metadata/properties" ma:root="true" ma:fieldsID="2d9fd97897d5859a47de285e350212f1" ns2:_="" ns3:_="">
    <xsd:import namespace="ba7a2fc4-f97a-466f-aca8-12f03ccc6b98"/>
    <xsd:import namespace="7b018478-3902-4892-917b-3bd8213c7091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7a2fc4-f97a-466f-aca8-12f03ccc6b9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3627e3e-95a2-40dd-b39b-cc859bd53a52}" ma:internalName="TaxCatchAll" ma:showField="CatchAllData" ma:web="ba7a2fc4-f97a-466f-aca8-12f03ccc6b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018478-3902-4892-917b-3bd8213c70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07d03fb-8ed5-4da1-948e-dd2af99640a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a7a2fc4-f97a-466f-aca8-12f03ccc6b98" xsi:nil="true"/>
    <lcf76f155ced4ddcb4097134ff3c332f xmlns="7b018478-3902-4892-917b-3bd8213c709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79045B4-C66F-4BEA-B8BE-1EB2633C3A9B}"/>
</file>

<file path=customXml/itemProps2.xml><?xml version="1.0" encoding="utf-8"?>
<ds:datastoreItem xmlns:ds="http://schemas.openxmlformats.org/officeDocument/2006/customXml" ds:itemID="{A0A3039F-A5FE-449F-9460-D97B2531736C}">
  <ds:schemaRefs>
    <ds:schemaRef ds:uri="http://schemas.microsoft.com/office/2006/metadata/properties"/>
    <ds:schemaRef ds:uri="http://schemas.microsoft.com/office/infopath/2007/PartnerControls"/>
    <ds:schemaRef ds:uri="ba7a2fc4-f97a-466f-aca8-12f03ccc6b98"/>
    <ds:schemaRef ds:uri="7b018478-3902-4892-917b-3bd8213c7091"/>
  </ds:schemaRefs>
</ds:datastoreItem>
</file>

<file path=customXml/itemProps3.xml><?xml version="1.0" encoding="utf-8"?>
<ds:datastoreItem xmlns:ds="http://schemas.openxmlformats.org/officeDocument/2006/customXml" ds:itemID="{960D19B8-CD9C-4EDE-AC9F-713D61D0C25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{1100C56C-EED3-A44D-930C-D1833F4B47A2}tf10001076</Template>
  <TotalTime>7798</TotalTime>
  <Words>1028</Words>
  <Application>Microsoft Macintosh PowerPoint</Application>
  <PresentationFormat>Widescreen</PresentationFormat>
  <Paragraphs>150</Paragraphs>
  <Slides>18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Aptos</vt:lpstr>
      <vt:lpstr>Arial</vt:lpstr>
      <vt:lpstr>Century Gothic</vt:lpstr>
      <vt:lpstr>Euphemia UCAS</vt:lpstr>
      <vt:lpstr>Symbol</vt:lpstr>
      <vt:lpstr>Topmarks</vt:lpstr>
      <vt:lpstr>Wingdings 3</vt:lpstr>
      <vt:lpstr>Ion Boardroom</vt:lpstr>
      <vt:lpstr>KS1 Math’s Workshop</vt:lpstr>
      <vt:lpstr>What are we going to cover?</vt:lpstr>
      <vt:lpstr>PowerPoint Presentation</vt:lpstr>
      <vt:lpstr>Number Sense Daily Sessions</vt:lpstr>
      <vt:lpstr>PowerPoint Presentation</vt:lpstr>
      <vt:lpstr>Strategies Taught</vt:lpstr>
      <vt:lpstr>PowerPoint Presentation</vt:lpstr>
      <vt:lpstr>Representation and Structure</vt:lpstr>
      <vt:lpstr>Representation and Structure</vt:lpstr>
      <vt:lpstr>Representation and Structure</vt:lpstr>
      <vt:lpstr>Using Known Facts</vt:lpstr>
      <vt:lpstr>Key Vocabulary</vt:lpstr>
      <vt:lpstr>Written Methods</vt:lpstr>
      <vt:lpstr>Written Methods</vt:lpstr>
      <vt:lpstr>Written Methods</vt:lpstr>
      <vt:lpstr>Written Methods</vt:lpstr>
      <vt:lpstr>Written Methods</vt:lpstr>
      <vt:lpstr>What can you do to help at home?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Peter’s Success plans </dc:title>
  <dc:creator>Becka Thomas</dc:creator>
  <cp:lastModifiedBy>Elizabeth Penrose</cp:lastModifiedBy>
  <cp:revision>55</cp:revision>
  <dcterms:created xsi:type="dcterms:W3CDTF">2019-09-27T13:42:50Z</dcterms:created>
  <dcterms:modified xsi:type="dcterms:W3CDTF">2024-09-30T15:12:05Z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0x010100E5F9B1335ED25E4C847A084F9C3E348D</vt:lpwstr>
  </property>
  <property fmtid="{D5CDD505-2E9C-101B-9397-08002B2CF9AE}" pid="3" name="MediaServiceImageTags">
    <vt:lpwstr/>
  </property>
</Properties>
</file>