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5"/>
  </p:notesMasterIdLst>
  <p:sldIdLst>
    <p:sldId id="256" r:id="rId5"/>
    <p:sldId id="2147374988" r:id="rId6"/>
    <p:sldId id="2147374994" r:id="rId7"/>
    <p:sldId id="2147374991" r:id="rId8"/>
    <p:sldId id="2147374981" r:id="rId9"/>
    <p:sldId id="261" r:id="rId10"/>
    <p:sldId id="441" r:id="rId11"/>
    <p:sldId id="264" r:id="rId12"/>
    <p:sldId id="259" r:id="rId13"/>
    <p:sldId id="2147374971" r:id="rId14"/>
    <p:sldId id="2147374992" r:id="rId15"/>
    <p:sldId id="266" r:id="rId16"/>
    <p:sldId id="2147374995" r:id="rId17"/>
    <p:sldId id="2147374996" r:id="rId18"/>
    <p:sldId id="2147374999" r:id="rId19"/>
    <p:sldId id="2147375000" r:id="rId20"/>
    <p:sldId id="2147374983" r:id="rId21"/>
    <p:sldId id="2147374985" r:id="rId22"/>
    <p:sldId id="274" r:id="rId23"/>
    <p:sldId id="2147375001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147"/>
    <p:restoredTop sz="75000"/>
  </p:normalViewPr>
  <p:slideViewPr>
    <p:cSldViewPr snapToGrid="0">
      <p:cViewPr varScale="1">
        <p:scale>
          <a:sx n="87" d="100"/>
          <a:sy n="87" d="100"/>
        </p:scale>
        <p:origin x="82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F73BA7-8AEC-4AA6-B379-A942B9F3B12C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904C308-EDD2-4014-AAB0-4DB5352AE94C}">
      <dgm:prSet/>
      <dgm:spPr/>
      <dgm:t>
        <a:bodyPr/>
        <a:lstStyle/>
        <a:p>
          <a:pPr rtl="0"/>
          <a:r>
            <a:rPr lang="en-US" dirty="0"/>
            <a:t>St Peter’s vision and values around Inclusion</a:t>
          </a:r>
        </a:p>
      </dgm:t>
    </dgm:pt>
    <dgm:pt modelId="{1635B9DF-508E-4249-ACE9-6DD29DCFD0FE}" type="parTrans" cxnId="{09474BC0-622E-44C0-8D70-93E8F0F0C15E}">
      <dgm:prSet/>
      <dgm:spPr/>
      <dgm:t>
        <a:bodyPr/>
        <a:lstStyle/>
        <a:p>
          <a:endParaRPr lang="en-US"/>
        </a:p>
      </dgm:t>
    </dgm:pt>
    <dgm:pt modelId="{55CAC375-BBB7-4E4A-B57A-318AA7122A87}" type="sibTrans" cxnId="{09474BC0-622E-44C0-8D70-93E8F0F0C15E}">
      <dgm:prSet/>
      <dgm:spPr/>
      <dgm:t>
        <a:bodyPr/>
        <a:lstStyle/>
        <a:p>
          <a:endParaRPr lang="en-US"/>
        </a:p>
      </dgm:t>
    </dgm:pt>
    <dgm:pt modelId="{B638DD24-1F68-4040-8541-4AF9A513F242}">
      <dgm:prSet/>
      <dgm:spPr/>
      <dgm:t>
        <a:bodyPr/>
        <a:lstStyle/>
        <a:p>
          <a:pPr rtl="0"/>
          <a:r>
            <a:rPr lang="en-US" dirty="0"/>
            <a:t>Time for questions</a:t>
          </a:r>
        </a:p>
      </dgm:t>
    </dgm:pt>
    <dgm:pt modelId="{544D6A69-D087-0144-A270-DC29BB0EA8DC}" type="parTrans" cxnId="{9AA9FBFA-ACBA-F944-80C8-CE090057B5A1}">
      <dgm:prSet/>
      <dgm:spPr/>
      <dgm:t>
        <a:bodyPr/>
        <a:lstStyle/>
        <a:p>
          <a:endParaRPr lang="en-GB"/>
        </a:p>
      </dgm:t>
    </dgm:pt>
    <dgm:pt modelId="{91F741A1-98DF-E243-BD07-61D72B388C03}" type="sibTrans" cxnId="{9AA9FBFA-ACBA-F944-80C8-CE090057B5A1}">
      <dgm:prSet/>
      <dgm:spPr/>
      <dgm:t>
        <a:bodyPr/>
        <a:lstStyle/>
        <a:p>
          <a:endParaRPr lang="en-GB"/>
        </a:p>
      </dgm:t>
    </dgm:pt>
    <dgm:pt modelId="{1FCCD28B-A173-5049-8B5F-58FAE851AF93}">
      <dgm:prSet/>
      <dgm:spPr/>
      <dgm:t>
        <a:bodyPr/>
        <a:lstStyle/>
        <a:p>
          <a:pPr rtl="0"/>
          <a:r>
            <a:rPr lang="en-GB" dirty="0"/>
            <a:t>Rationale for change with the pupil plans in place</a:t>
          </a:r>
          <a:endParaRPr lang="en-US" dirty="0"/>
        </a:p>
      </dgm:t>
    </dgm:pt>
    <dgm:pt modelId="{6ED08CDA-01FC-F14C-951C-AF38E078283E}" type="parTrans" cxnId="{4F286108-0A51-504C-B41B-C889C79E08E3}">
      <dgm:prSet/>
      <dgm:spPr/>
      <dgm:t>
        <a:bodyPr/>
        <a:lstStyle/>
        <a:p>
          <a:endParaRPr lang="en-GB"/>
        </a:p>
      </dgm:t>
    </dgm:pt>
    <dgm:pt modelId="{A099970F-2CA2-9F48-BC29-56029F80EB45}" type="sibTrans" cxnId="{4F286108-0A51-504C-B41B-C889C79E08E3}">
      <dgm:prSet/>
      <dgm:spPr/>
      <dgm:t>
        <a:bodyPr/>
        <a:lstStyle/>
        <a:p>
          <a:endParaRPr lang="en-GB"/>
        </a:p>
      </dgm:t>
    </dgm:pt>
    <dgm:pt modelId="{1EE48839-3F77-0A42-9B2B-3186ECADF750}">
      <dgm:prSet/>
      <dgm:spPr/>
      <dgm:t>
        <a:bodyPr/>
        <a:lstStyle/>
        <a:p>
          <a:pPr rtl="0"/>
          <a:r>
            <a:rPr lang="en-GB" dirty="0"/>
            <a:t>Pupil Learning Plans (PLPs) – information and process</a:t>
          </a:r>
          <a:endParaRPr lang="en-US" dirty="0"/>
        </a:p>
      </dgm:t>
    </dgm:pt>
    <dgm:pt modelId="{D64E3BF9-56E3-0F46-8C95-224A59B7424C}" type="sibTrans" cxnId="{DD21C050-B19E-B64C-9D81-7DDC6500FD78}">
      <dgm:prSet/>
      <dgm:spPr/>
      <dgm:t>
        <a:bodyPr/>
        <a:lstStyle/>
        <a:p>
          <a:endParaRPr lang="en-GB"/>
        </a:p>
      </dgm:t>
    </dgm:pt>
    <dgm:pt modelId="{311259E1-D5DB-D746-8772-67FEB38D1507}" type="parTrans" cxnId="{DD21C050-B19E-B64C-9D81-7DDC6500FD78}">
      <dgm:prSet/>
      <dgm:spPr/>
      <dgm:t>
        <a:bodyPr/>
        <a:lstStyle/>
        <a:p>
          <a:endParaRPr lang="en-GB"/>
        </a:p>
      </dgm:t>
    </dgm:pt>
    <dgm:pt modelId="{14B8D5B2-7C38-8C46-82B0-FBEAF493D573}" type="pres">
      <dgm:prSet presAssocID="{BCF73BA7-8AEC-4AA6-B379-A942B9F3B12C}" presName="linear" presStyleCnt="0">
        <dgm:presLayoutVars>
          <dgm:animLvl val="lvl"/>
          <dgm:resizeHandles val="exact"/>
        </dgm:presLayoutVars>
      </dgm:prSet>
      <dgm:spPr/>
    </dgm:pt>
    <dgm:pt modelId="{0DB614DA-3CB7-E74E-8BAC-098ABA941E52}" type="pres">
      <dgm:prSet presAssocID="{2904C308-EDD2-4014-AAB0-4DB5352AE94C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83097AA2-99A7-234D-8F0D-04E4AD968196}" type="pres">
      <dgm:prSet presAssocID="{55CAC375-BBB7-4E4A-B57A-318AA7122A87}" presName="spacer" presStyleCnt="0"/>
      <dgm:spPr/>
    </dgm:pt>
    <dgm:pt modelId="{FA73A9B6-BD43-304B-B9C7-15D8684582A5}" type="pres">
      <dgm:prSet presAssocID="{1FCCD28B-A173-5049-8B5F-58FAE851AF93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81659629-8050-4C44-BA1F-DDF1FF7759A7}" type="pres">
      <dgm:prSet presAssocID="{A099970F-2CA2-9F48-BC29-56029F80EB45}" presName="spacer" presStyleCnt="0"/>
      <dgm:spPr/>
    </dgm:pt>
    <dgm:pt modelId="{8CAA5192-C371-9747-8C14-91FA3EFEC59E}" type="pres">
      <dgm:prSet presAssocID="{1EE48839-3F77-0A42-9B2B-3186ECADF75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E5955F3-4F12-A648-BA4E-637C9C321A63}" type="pres">
      <dgm:prSet presAssocID="{D64E3BF9-56E3-0F46-8C95-224A59B7424C}" presName="spacer" presStyleCnt="0"/>
      <dgm:spPr/>
    </dgm:pt>
    <dgm:pt modelId="{F6EF5FCD-5D6D-5D4F-B635-4461825E55BF}" type="pres">
      <dgm:prSet presAssocID="{B638DD24-1F68-4040-8541-4AF9A513F242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CE02401-66AD-9B4D-A252-0D79B8095D34}" type="presOf" srcId="{B638DD24-1F68-4040-8541-4AF9A513F242}" destId="{F6EF5FCD-5D6D-5D4F-B635-4461825E55BF}" srcOrd="0" destOrd="0" presId="urn:microsoft.com/office/officeart/2005/8/layout/vList2"/>
    <dgm:cxn modelId="{4F286108-0A51-504C-B41B-C889C79E08E3}" srcId="{BCF73BA7-8AEC-4AA6-B379-A942B9F3B12C}" destId="{1FCCD28B-A173-5049-8B5F-58FAE851AF93}" srcOrd="1" destOrd="0" parTransId="{6ED08CDA-01FC-F14C-951C-AF38E078283E}" sibTransId="{A099970F-2CA2-9F48-BC29-56029F80EB45}"/>
    <dgm:cxn modelId="{516DC331-2AD4-7F40-8498-3AB8305DBB11}" type="presOf" srcId="{1EE48839-3F77-0A42-9B2B-3186ECADF750}" destId="{8CAA5192-C371-9747-8C14-91FA3EFEC59E}" srcOrd="0" destOrd="0" presId="urn:microsoft.com/office/officeart/2005/8/layout/vList2"/>
    <dgm:cxn modelId="{DD21C050-B19E-B64C-9D81-7DDC6500FD78}" srcId="{BCF73BA7-8AEC-4AA6-B379-A942B9F3B12C}" destId="{1EE48839-3F77-0A42-9B2B-3186ECADF750}" srcOrd="2" destOrd="0" parTransId="{311259E1-D5DB-D746-8772-67FEB38D1507}" sibTransId="{D64E3BF9-56E3-0F46-8C95-224A59B7424C}"/>
    <dgm:cxn modelId="{48A4A6BC-CF35-DD46-8CF8-D4A9C58B03D7}" type="presOf" srcId="{BCF73BA7-8AEC-4AA6-B379-A942B9F3B12C}" destId="{14B8D5B2-7C38-8C46-82B0-FBEAF493D573}" srcOrd="0" destOrd="0" presId="urn:microsoft.com/office/officeart/2005/8/layout/vList2"/>
    <dgm:cxn modelId="{09474BC0-622E-44C0-8D70-93E8F0F0C15E}" srcId="{BCF73BA7-8AEC-4AA6-B379-A942B9F3B12C}" destId="{2904C308-EDD2-4014-AAB0-4DB5352AE94C}" srcOrd="0" destOrd="0" parTransId="{1635B9DF-508E-4249-ACE9-6DD29DCFD0FE}" sibTransId="{55CAC375-BBB7-4E4A-B57A-318AA7122A87}"/>
    <dgm:cxn modelId="{E372EBE6-7C79-8C48-9049-E52E63D7868C}" type="presOf" srcId="{1FCCD28B-A173-5049-8B5F-58FAE851AF93}" destId="{FA73A9B6-BD43-304B-B9C7-15D8684582A5}" srcOrd="0" destOrd="0" presId="urn:microsoft.com/office/officeart/2005/8/layout/vList2"/>
    <dgm:cxn modelId="{42E0B3E8-4C20-034C-8353-563F51957601}" type="presOf" srcId="{2904C308-EDD2-4014-AAB0-4DB5352AE94C}" destId="{0DB614DA-3CB7-E74E-8BAC-098ABA941E52}" srcOrd="0" destOrd="0" presId="urn:microsoft.com/office/officeart/2005/8/layout/vList2"/>
    <dgm:cxn modelId="{9AA9FBFA-ACBA-F944-80C8-CE090057B5A1}" srcId="{BCF73BA7-8AEC-4AA6-B379-A942B9F3B12C}" destId="{B638DD24-1F68-4040-8541-4AF9A513F242}" srcOrd="3" destOrd="0" parTransId="{544D6A69-D087-0144-A270-DC29BB0EA8DC}" sibTransId="{91F741A1-98DF-E243-BD07-61D72B388C03}"/>
    <dgm:cxn modelId="{212F9147-37DF-074C-8EF5-0D4DF6E3D1DC}" type="presParOf" srcId="{14B8D5B2-7C38-8C46-82B0-FBEAF493D573}" destId="{0DB614DA-3CB7-E74E-8BAC-098ABA941E52}" srcOrd="0" destOrd="0" presId="urn:microsoft.com/office/officeart/2005/8/layout/vList2"/>
    <dgm:cxn modelId="{65E56977-4328-A441-8F71-AA9D4FB6654A}" type="presParOf" srcId="{14B8D5B2-7C38-8C46-82B0-FBEAF493D573}" destId="{83097AA2-99A7-234D-8F0D-04E4AD968196}" srcOrd="1" destOrd="0" presId="urn:microsoft.com/office/officeart/2005/8/layout/vList2"/>
    <dgm:cxn modelId="{BBBEFDD7-F487-D24C-9ECE-3502763C4FC0}" type="presParOf" srcId="{14B8D5B2-7C38-8C46-82B0-FBEAF493D573}" destId="{FA73A9B6-BD43-304B-B9C7-15D8684582A5}" srcOrd="2" destOrd="0" presId="urn:microsoft.com/office/officeart/2005/8/layout/vList2"/>
    <dgm:cxn modelId="{1644D0E4-1499-7140-B998-D15E80D5B5FF}" type="presParOf" srcId="{14B8D5B2-7C38-8C46-82B0-FBEAF493D573}" destId="{81659629-8050-4C44-BA1F-DDF1FF7759A7}" srcOrd="3" destOrd="0" presId="urn:microsoft.com/office/officeart/2005/8/layout/vList2"/>
    <dgm:cxn modelId="{3EB4587E-C9F9-2045-AE64-F68AC91F999E}" type="presParOf" srcId="{14B8D5B2-7C38-8C46-82B0-FBEAF493D573}" destId="{8CAA5192-C371-9747-8C14-91FA3EFEC59E}" srcOrd="4" destOrd="0" presId="urn:microsoft.com/office/officeart/2005/8/layout/vList2"/>
    <dgm:cxn modelId="{6F0796D5-DC91-1C4E-8165-628BB402B993}" type="presParOf" srcId="{14B8D5B2-7C38-8C46-82B0-FBEAF493D573}" destId="{EE5955F3-4F12-A648-BA4E-637C9C321A63}" srcOrd="5" destOrd="0" presId="urn:microsoft.com/office/officeart/2005/8/layout/vList2"/>
    <dgm:cxn modelId="{40C2CF8E-3AD8-2048-B2C2-79D06BFF0B92}" type="presParOf" srcId="{14B8D5B2-7C38-8C46-82B0-FBEAF493D573}" destId="{F6EF5FCD-5D6D-5D4F-B635-4461825E55B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10E2FA-B809-4AF6-8B18-A1627F96DAD6}" type="doc">
      <dgm:prSet loTypeId="urn:microsoft.com/office/officeart/2008/layout/LinedList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1967D25-6145-449D-8FC4-2DBD243F0B82}">
      <dgm:prSet/>
      <dgm:spPr/>
      <dgm:t>
        <a:bodyPr/>
        <a:lstStyle/>
        <a:p>
          <a:r>
            <a:rPr lang="en-GB" dirty="0"/>
            <a:t>Old: </a:t>
          </a:r>
          <a:endParaRPr lang="en-US" dirty="0"/>
        </a:p>
      </dgm:t>
    </dgm:pt>
    <dgm:pt modelId="{978A6B5A-44A6-4371-9A6E-1F5622D1DF59}" type="parTrans" cxnId="{F75A3BBB-A86C-4245-9D95-5C07DCB74DAA}">
      <dgm:prSet/>
      <dgm:spPr/>
      <dgm:t>
        <a:bodyPr/>
        <a:lstStyle/>
        <a:p>
          <a:endParaRPr lang="en-US"/>
        </a:p>
      </dgm:t>
    </dgm:pt>
    <dgm:pt modelId="{D6F20374-A2CB-4E1E-9FC7-81C3DC518ECA}" type="sibTrans" cxnId="{F75A3BBB-A86C-4245-9D95-5C07DCB74DAA}">
      <dgm:prSet/>
      <dgm:spPr/>
      <dgm:t>
        <a:bodyPr/>
        <a:lstStyle/>
        <a:p>
          <a:endParaRPr lang="en-US"/>
        </a:p>
      </dgm:t>
    </dgm:pt>
    <dgm:pt modelId="{C8C34D7C-3B57-4A1F-93C1-F951E7EA7544}">
      <dgm:prSet/>
      <dgm:spPr/>
      <dgm:t>
        <a:bodyPr/>
        <a:lstStyle/>
        <a:p>
          <a:r>
            <a:rPr lang="en-GB" dirty="0"/>
            <a:t>One Page Profiles </a:t>
          </a:r>
          <a:endParaRPr lang="en-US" dirty="0"/>
        </a:p>
      </dgm:t>
    </dgm:pt>
    <dgm:pt modelId="{6B20E9FC-8B82-458D-A5F4-06E3D24B4567}" type="parTrans" cxnId="{D9ED5568-937C-4231-B77B-E8B356011BD8}">
      <dgm:prSet/>
      <dgm:spPr/>
      <dgm:t>
        <a:bodyPr/>
        <a:lstStyle/>
        <a:p>
          <a:endParaRPr lang="en-US"/>
        </a:p>
      </dgm:t>
    </dgm:pt>
    <dgm:pt modelId="{15650850-4133-428A-90C3-CA83B50CEAC1}" type="sibTrans" cxnId="{D9ED5568-937C-4231-B77B-E8B356011BD8}">
      <dgm:prSet/>
      <dgm:spPr/>
      <dgm:t>
        <a:bodyPr/>
        <a:lstStyle/>
        <a:p>
          <a:endParaRPr lang="en-US"/>
        </a:p>
      </dgm:t>
    </dgm:pt>
    <dgm:pt modelId="{110F3508-62D1-4F41-A76E-A97CDB246DD2}">
      <dgm:prSet/>
      <dgm:spPr/>
      <dgm:t>
        <a:bodyPr/>
        <a:lstStyle/>
        <a:p>
          <a:r>
            <a:rPr lang="en-GB" dirty="0"/>
            <a:t>Success Plans  </a:t>
          </a:r>
          <a:endParaRPr lang="en-US" dirty="0"/>
        </a:p>
      </dgm:t>
    </dgm:pt>
    <dgm:pt modelId="{E28E4AE7-4260-47D8-8856-0905E8092BAE}" type="parTrans" cxnId="{3EFA9C1C-0C2B-4744-8FBD-8EE5D77193FD}">
      <dgm:prSet/>
      <dgm:spPr/>
      <dgm:t>
        <a:bodyPr/>
        <a:lstStyle/>
        <a:p>
          <a:endParaRPr lang="en-US"/>
        </a:p>
      </dgm:t>
    </dgm:pt>
    <dgm:pt modelId="{4F7EDDC7-F9B5-4D5D-BE1E-A93C4A5BF10F}" type="sibTrans" cxnId="{3EFA9C1C-0C2B-4744-8FBD-8EE5D77193FD}">
      <dgm:prSet/>
      <dgm:spPr/>
      <dgm:t>
        <a:bodyPr/>
        <a:lstStyle/>
        <a:p>
          <a:endParaRPr lang="en-US"/>
        </a:p>
      </dgm:t>
    </dgm:pt>
    <dgm:pt modelId="{47BD17EA-403D-4CB8-A271-E299F330A5A1}">
      <dgm:prSet/>
      <dgm:spPr/>
      <dgm:t>
        <a:bodyPr/>
        <a:lstStyle/>
        <a:p>
          <a:r>
            <a:rPr lang="en-GB" dirty="0"/>
            <a:t>Support Plans </a:t>
          </a:r>
          <a:endParaRPr lang="en-US" dirty="0"/>
        </a:p>
      </dgm:t>
    </dgm:pt>
    <dgm:pt modelId="{CB8609EC-A205-47A6-9AC2-1D9141028A0A}" type="parTrans" cxnId="{13331252-01CF-4E1C-B69B-66A5DC9D605B}">
      <dgm:prSet/>
      <dgm:spPr/>
      <dgm:t>
        <a:bodyPr/>
        <a:lstStyle/>
        <a:p>
          <a:endParaRPr lang="en-US"/>
        </a:p>
      </dgm:t>
    </dgm:pt>
    <dgm:pt modelId="{8256B918-B787-4AA0-978E-FA3F67E6CA6B}" type="sibTrans" cxnId="{13331252-01CF-4E1C-B69B-66A5DC9D605B}">
      <dgm:prSet/>
      <dgm:spPr/>
      <dgm:t>
        <a:bodyPr/>
        <a:lstStyle/>
        <a:p>
          <a:endParaRPr lang="en-US"/>
        </a:p>
      </dgm:t>
    </dgm:pt>
    <dgm:pt modelId="{9EB00742-310F-41BB-8B94-4584F0FA1B9C}">
      <dgm:prSet/>
      <dgm:spPr/>
      <dgm:t>
        <a:bodyPr/>
        <a:lstStyle/>
        <a:p>
          <a:r>
            <a:rPr lang="en-GB" dirty="0"/>
            <a:t>EHCPs</a:t>
          </a:r>
          <a:endParaRPr lang="en-US" dirty="0"/>
        </a:p>
      </dgm:t>
    </dgm:pt>
    <dgm:pt modelId="{8BCF65DA-736D-44DB-B472-0715E00F3CFD}" type="parTrans" cxnId="{EAC09503-AE47-47BB-9618-1FB0CA0979F7}">
      <dgm:prSet/>
      <dgm:spPr/>
      <dgm:t>
        <a:bodyPr/>
        <a:lstStyle/>
        <a:p>
          <a:endParaRPr lang="en-US"/>
        </a:p>
      </dgm:t>
    </dgm:pt>
    <dgm:pt modelId="{2727D2E6-741C-41A1-B006-4CEADF9AFC1B}" type="sibTrans" cxnId="{EAC09503-AE47-47BB-9618-1FB0CA0979F7}">
      <dgm:prSet/>
      <dgm:spPr/>
      <dgm:t>
        <a:bodyPr/>
        <a:lstStyle/>
        <a:p>
          <a:endParaRPr lang="en-US"/>
        </a:p>
      </dgm:t>
    </dgm:pt>
    <dgm:pt modelId="{9DEE6459-6AD8-453B-A4EC-5CBDCC990B3A}">
      <dgm:prSet/>
      <dgm:spPr/>
      <dgm:t>
        <a:bodyPr/>
        <a:lstStyle/>
        <a:p>
          <a:r>
            <a:rPr lang="en-GB" dirty="0"/>
            <a:t>New: </a:t>
          </a:r>
          <a:endParaRPr lang="en-US" dirty="0"/>
        </a:p>
      </dgm:t>
    </dgm:pt>
    <dgm:pt modelId="{3BA91353-6785-4211-942D-58C40CD7597C}" type="parTrans" cxnId="{4DDD9831-80F2-4A8A-8E6B-04A2CEBE0F6A}">
      <dgm:prSet/>
      <dgm:spPr/>
      <dgm:t>
        <a:bodyPr/>
        <a:lstStyle/>
        <a:p>
          <a:endParaRPr lang="en-US"/>
        </a:p>
      </dgm:t>
    </dgm:pt>
    <dgm:pt modelId="{C7D1E6FD-6712-46C5-940E-2EC2A4236D92}" type="sibTrans" cxnId="{4DDD9831-80F2-4A8A-8E6B-04A2CEBE0F6A}">
      <dgm:prSet/>
      <dgm:spPr/>
      <dgm:t>
        <a:bodyPr/>
        <a:lstStyle/>
        <a:p>
          <a:endParaRPr lang="en-US"/>
        </a:p>
      </dgm:t>
    </dgm:pt>
    <dgm:pt modelId="{107D2584-0862-4264-832A-F6DDF35DA955}">
      <dgm:prSet/>
      <dgm:spPr/>
      <dgm:t>
        <a:bodyPr/>
        <a:lstStyle/>
        <a:p>
          <a:r>
            <a:rPr lang="en-GB" dirty="0"/>
            <a:t>Pupil Learning Plan – combines the above. Roadmap to achieve ambitious long-term outcomes </a:t>
          </a:r>
          <a:endParaRPr lang="en-US" dirty="0"/>
        </a:p>
      </dgm:t>
    </dgm:pt>
    <dgm:pt modelId="{9879D65F-1EEF-406F-A84F-7AF0E238C134}" type="parTrans" cxnId="{C62E2ADE-E457-4FDA-8A9C-294BFA8CF590}">
      <dgm:prSet/>
      <dgm:spPr/>
      <dgm:t>
        <a:bodyPr/>
        <a:lstStyle/>
        <a:p>
          <a:endParaRPr lang="en-US"/>
        </a:p>
      </dgm:t>
    </dgm:pt>
    <dgm:pt modelId="{9CC9F4F3-EDFC-47E4-9DC0-C8CB2507DEAE}" type="sibTrans" cxnId="{C62E2ADE-E457-4FDA-8A9C-294BFA8CF590}">
      <dgm:prSet/>
      <dgm:spPr/>
      <dgm:t>
        <a:bodyPr/>
        <a:lstStyle/>
        <a:p>
          <a:endParaRPr lang="en-US"/>
        </a:p>
      </dgm:t>
    </dgm:pt>
    <dgm:pt modelId="{6F9F0D51-8F16-4B98-B7D4-DFE3FF011448}">
      <dgm:prSet/>
      <dgm:spPr/>
      <dgm:t>
        <a:bodyPr/>
        <a:lstStyle/>
        <a:p>
          <a:r>
            <a:rPr lang="en-GB" dirty="0"/>
            <a:t>EHCPs</a:t>
          </a:r>
          <a:endParaRPr lang="en-US" dirty="0"/>
        </a:p>
      </dgm:t>
    </dgm:pt>
    <dgm:pt modelId="{7BB1E1B0-F566-4549-9F76-E95C955673A7}" type="parTrans" cxnId="{110B3B9A-D4AD-4A9C-8744-D955DB31D15C}">
      <dgm:prSet/>
      <dgm:spPr/>
      <dgm:t>
        <a:bodyPr/>
        <a:lstStyle/>
        <a:p>
          <a:endParaRPr lang="en-US"/>
        </a:p>
      </dgm:t>
    </dgm:pt>
    <dgm:pt modelId="{4D9DBF87-9066-44BF-AFD6-396341AB5C76}" type="sibTrans" cxnId="{110B3B9A-D4AD-4A9C-8744-D955DB31D15C}">
      <dgm:prSet/>
      <dgm:spPr/>
      <dgm:t>
        <a:bodyPr/>
        <a:lstStyle/>
        <a:p>
          <a:endParaRPr lang="en-US"/>
        </a:p>
      </dgm:t>
    </dgm:pt>
    <dgm:pt modelId="{98FB7B4A-7C03-A747-8DC3-932733BA1AEB}" type="pres">
      <dgm:prSet presAssocID="{C310E2FA-B809-4AF6-8B18-A1627F96DAD6}" presName="vert0" presStyleCnt="0">
        <dgm:presLayoutVars>
          <dgm:dir/>
          <dgm:animOne val="branch"/>
          <dgm:animLvl val="lvl"/>
        </dgm:presLayoutVars>
      </dgm:prSet>
      <dgm:spPr/>
    </dgm:pt>
    <dgm:pt modelId="{1FE7708F-973D-C147-B264-40CF86120480}" type="pres">
      <dgm:prSet presAssocID="{D1967D25-6145-449D-8FC4-2DBD243F0B82}" presName="thickLine" presStyleLbl="alignNode1" presStyleIdx="0" presStyleCnt="2"/>
      <dgm:spPr/>
    </dgm:pt>
    <dgm:pt modelId="{464BB161-471D-6947-9E9C-3E5C10F3E53A}" type="pres">
      <dgm:prSet presAssocID="{D1967D25-6145-449D-8FC4-2DBD243F0B82}" presName="horz1" presStyleCnt="0"/>
      <dgm:spPr/>
    </dgm:pt>
    <dgm:pt modelId="{7F5E6845-E8C3-FE43-87C1-E40F273BFF3C}" type="pres">
      <dgm:prSet presAssocID="{D1967D25-6145-449D-8FC4-2DBD243F0B82}" presName="tx1" presStyleLbl="revTx" presStyleIdx="0" presStyleCnt="8"/>
      <dgm:spPr/>
    </dgm:pt>
    <dgm:pt modelId="{4376019E-4B48-5D4C-915D-860EBC9099FC}" type="pres">
      <dgm:prSet presAssocID="{D1967D25-6145-449D-8FC4-2DBD243F0B82}" presName="vert1" presStyleCnt="0"/>
      <dgm:spPr/>
    </dgm:pt>
    <dgm:pt modelId="{D5A72C8E-FA52-EE4E-ACDC-B92FDE8D1178}" type="pres">
      <dgm:prSet presAssocID="{C8C34D7C-3B57-4A1F-93C1-F951E7EA7544}" presName="vertSpace2a" presStyleCnt="0"/>
      <dgm:spPr/>
    </dgm:pt>
    <dgm:pt modelId="{291A2E13-6AD7-F345-9445-BEC902FAAC2F}" type="pres">
      <dgm:prSet presAssocID="{C8C34D7C-3B57-4A1F-93C1-F951E7EA7544}" presName="horz2" presStyleCnt="0"/>
      <dgm:spPr/>
    </dgm:pt>
    <dgm:pt modelId="{93918B61-CB8E-CE4E-9951-C1770C33E806}" type="pres">
      <dgm:prSet presAssocID="{C8C34D7C-3B57-4A1F-93C1-F951E7EA7544}" presName="horzSpace2" presStyleCnt="0"/>
      <dgm:spPr/>
    </dgm:pt>
    <dgm:pt modelId="{72122F4D-D961-D44A-AFA0-43C2F1A1B802}" type="pres">
      <dgm:prSet presAssocID="{C8C34D7C-3B57-4A1F-93C1-F951E7EA7544}" presName="tx2" presStyleLbl="revTx" presStyleIdx="1" presStyleCnt="8"/>
      <dgm:spPr/>
    </dgm:pt>
    <dgm:pt modelId="{DF2DEDFF-16A9-0D4B-B252-70EE89FEBBA6}" type="pres">
      <dgm:prSet presAssocID="{C8C34D7C-3B57-4A1F-93C1-F951E7EA7544}" presName="vert2" presStyleCnt="0"/>
      <dgm:spPr/>
    </dgm:pt>
    <dgm:pt modelId="{D4FE3950-0DE2-604C-8F2B-4699E052A5D1}" type="pres">
      <dgm:prSet presAssocID="{C8C34D7C-3B57-4A1F-93C1-F951E7EA7544}" presName="thinLine2b" presStyleLbl="callout" presStyleIdx="0" presStyleCnt="6"/>
      <dgm:spPr/>
    </dgm:pt>
    <dgm:pt modelId="{E7D8E0BA-DDC6-AC46-9C14-E3E1775A9FEE}" type="pres">
      <dgm:prSet presAssocID="{C8C34D7C-3B57-4A1F-93C1-F951E7EA7544}" presName="vertSpace2b" presStyleCnt="0"/>
      <dgm:spPr/>
    </dgm:pt>
    <dgm:pt modelId="{517ED993-5657-774E-BD05-F0E30DB4C67A}" type="pres">
      <dgm:prSet presAssocID="{110F3508-62D1-4F41-A76E-A97CDB246DD2}" presName="horz2" presStyleCnt="0"/>
      <dgm:spPr/>
    </dgm:pt>
    <dgm:pt modelId="{6F0F880C-CA62-FE46-A21B-AC844FC9696C}" type="pres">
      <dgm:prSet presAssocID="{110F3508-62D1-4F41-A76E-A97CDB246DD2}" presName="horzSpace2" presStyleCnt="0"/>
      <dgm:spPr/>
    </dgm:pt>
    <dgm:pt modelId="{3C2459B7-5997-9646-8DB1-BC7E76FBAC58}" type="pres">
      <dgm:prSet presAssocID="{110F3508-62D1-4F41-A76E-A97CDB246DD2}" presName="tx2" presStyleLbl="revTx" presStyleIdx="2" presStyleCnt="8"/>
      <dgm:spPr/>
    </dgm:pt>
    <dgm:pt modelId="{54A73A55-5497-7543-A042-732E8484CCD7}" type="pres">
      <dgm:prSet presAssocID="{110F3508-62D1-4F41-A76E-A97CDB246DD2}" presName="vert2" presStyleCnt="0"/>
      <dgm:spPr/>
    </dgm:pt>
    <dgm:pt modelId="{F2488224-B7C8-AC4F-A145-068D4C17E39D}" type="pres">
      <dgm:prSet presAssocID="{110F3508-62D1-4F41-A76E-A97CDB246DD2}" presName="thinLine2b" presStyleLbl="callout" presStyleIdx="1" presStyleCnt="6"/>
      <dgm:spPr/>
    </dgm:pt>
    <dgm:pt modelId="{DA76BAFB-307E-DA4E-9959-9656D81B5F4A}" type="pres">
      <dgm:prSet presAssocID="{110F3508-62D1-4F41-A76E-A97CDB246DD2}" presName="vertSpace2b" presStyleCnt="0"/>
      <dgm:spPr/>
    </dgm:pt>
    <dgm:pt modelId="{D18B2783-7DD1-A840-958C-53DC5B5D9019}" type="pres">
      <dgm:prSet presAssocID="{47BD17EA-403D-4CB8-A271-E299F330A5A1}" presName="horz2" presStyleCnt="0"/>
      <dgm:spPr/>
    </dgm:pt>
    <dgm:pt modelId="{B3993CD1-4BCF-D34A-AA82-3BB6A46E5399}" type="pres">
      <dgm:prSet presAssocID="{47BD17EA-403D-4CB8-A271-E299F330A5A1}" presName="horzSpace2" presStyleCnt="0"/>
      <dgm:spPr/>
    </dgm:pt>
    <dgm:pt modelId="{02A771F3-5D0D-9E4A-835B-5374A5B27CDE}" type="pres">
      <dgm:prSet presAssocID="{47BD17EA-403D-4CB8-A271-E299F330A5A1}" presName="tx2" presStyleLbl="revTx" presStyleIdx="3" presStyleCnt="8"/>
      <dgm:spPr/>
    </dgm:pt>
    <dgm:pt modelId="{6DE769BD-27DD-204F-890F-C7D5585C829D}" type="pres">
      <dgm:prSet presAssocID="{47BD17EA-403D-4CB8-A271-E299F330A5A1}" presName="vert2" presStyleCnt="0"/>
      <dgm:spPr/>
    </dgm:pt>
    <dgm:pt modelId="{518795AE-3D7C-FE41-B87F-FEA876ABBC51}" type="pres">
      <dgm:prSet presAssocID="{47BD17EA-403D-4CB8-A271-E299F330A5A1}" presName="thinLine2b" presStyleLbl="callout" presStyleIdx="2" presStyleCnt="6"/>
      <dgm:spPr/>
    </dgm:pt>
    <dgm:pt modelId="{23542AF1-9271-1546-AC5D-0F2CDC754EEC}" type="pres">
      <dgm:prSet presAssocID="{47BD17EA-403D-4CB8-A271-E299F330A5A1}" presName="vertSpace2b" presStyleCnt="0"/>
      <dgm:spPr/>
    </dgm:pt>
    <dgm:pt modelId="{808F5C53-D6DE-2347-917C-826B91E827F5}" type="pres">
      <dgm:prSet presAssocID="{9EB00742-310F-41BB-8B94-4584F0FA1B9C}" presName="horz2" presStyleCnt="0"/>
      <dgm:spPr/>
    </dgm:pt>
    <dgm:pt modelId="{AD2514F7-B895-9C4E-9FFB-EADDC16D3FB0}" type="pres">
      <dgm:prSet presAssocID="{9EB00742-310F-41BB-8B94-4584F0FA1B9C}" presName="horzSpace2" presStyleCnt="0"/>
      <dgm:spPr/>
    </dgm:pt>
    <dgm:pt modelId="{EE483B9B-569A-A34D-B590-FBB1B9BA381C}" type="pres">
      <dgm:prSet presAssocID="{9EB00742-310F-41BB-8B94-4584F0FA1B9C}" presName="tx2" presStyleLbl="revTx" presStyleIdx="4" presStyleCnt="8"/>
      <dgm:spPr/>
    </dgm:pt>
    <dgm:pt modelId="{B9E6B080-82A5-9143-8B5A-41024AD1332D}" type="pres">
      <dgm:prSet presAssocID="{9EB00742-310F-41BB-8B94-4584F0FA1B9C}" presName="vert2" presStyleCnt="0"/>
      <dgm:spPr/>
    </dgm:pt>
    <dgm:pt modelId="{E9BCB3CB-A81A-284D-8703-8E54CA33DA8C}" type="pres">
      <dgm:prSet presAssocID="{9EB00742-310F-41BB-8B94-4584F0FA1B9C}" presName="thinLine2b" presStyleLbl="callout" presStyleIdx="3" presStyleCnt="6"/>
      <dgm:spPr/>
    </dgm:pt>
    <dgm:pt modelId="{AAE3FB10-38DF-C442-B33F-4CE5353E7BC1}" type="pres">
      <dgm:prSet presAssocID="{9EB00742-310F-41BB-8B94-4584F0FA1B9C}" presName="vertSpace2b" presStyleCnt="0"/>
      <dgm:spPr/>
    </dgm:pt>
    <dgm:pt modelId="{1458A8A6-1ED1-CD41-92C8-C3ED763AF72B}" type="pres">
      <dgm:prSet presAssocID="{9DEE6459-6AD8-453B-A4EC-5CBDCC990B3A}" presName="thickLine" presStyleLbl="alignNode1" presStyleIdx="1" presStyleCnt="2"/>
      <dgm:spPr/>
    </dgm:pt>
    <dgm:pt modelId="{2A9F2075-C5BC-5444-9377-C4C6E6EFBC44}" type="pres">
      <dgm:prSet presAssocID="{9DEE6459-6AD8-453B-A4EC-5CBDCC990B3A}" presName="horz1" presStyleCnt="0"/>
      <dgm:spPr/>
    </dgm:pt>
    <dgm:pt modelId="{FD5BDC07-690E-5B45-8CA3-BCCACEA8A1D2}" type="pres">
      <dgm:prSet presAssocID="{9DEE6459-6AD8-453B-A4EC-5CBDCC990B3A}" presName="tx1" presStyleLbl="revTx" presStyleIdx="5" presStyleCnt="8"/>
      <dgm:spPr/>
    </dgm:pt>
    <dgm:pt modelId="{5A5BC00D-2819-3342-844D-DCBB6DDFF4B2}" type="pres">
      <dgm:prSet presAssocID="{9DEE6459-6AD8-453B-A4EC-5CBDCC990B3A}" presName="vert1" presStyleCnt="0"/>
      <dgm:spPr/>
    </dgm:pt>
    <dgm:pt modelId="{70252CC3-EEB6-F446-8C2C-0E9B64EC9D4C}" type="pres">
      <dgm:prSet presAssocID="{107D2584-0862-4264-832A-F6DDF35DA955}" presName="vertSpace2a" presStyleCnt="0"/>
      <dgm:spPr/>
    </dgm:pt>
    <dgm:pt modelId="{41D1AE24-E234-3F4D-97ED-4F85CF37C55A}" type="pres">
      <dgm:prSet presAssocID="{107D2584-0862-4264-832A-F6DDF35DA955}" presName="horz2" presStyleCnt="0"/>
      <dgm:spPr/>
    </dgm:pt>
    <dgm:pt modelId="{35D698F4-CD43-1142-B6BE-CAB44DA51325}" type="pres">
      <dgm:prSet presAssocID="{107D2584-0862-4264-832A-F6DDF35DA955}" presName="horzSpace2" presStyleCnt="0"/>
      <dgm:spPr/>
    </dgm:pt>
    <dgm:pt modelId="{900877B1-0A46-A44A-BF0D-E331FF6673A0}" type="pres">
      <dgm:prSet presAssocID="{107D2584-0862-4264-832A-F6DDF35DA955}" presName="tx2" presStyleLbl="revTx" presStyleIdx="6" presStyleCnt="8"/>
      <dgm:spPr/>
    </dgm:pt>
    <dgm:pt modelId="{EC48E2B9-6590-B04D-9DC6-85005AC10E4E}" type="pres">
      <dgm:prSet presAssocID="{107D2584-0862-4264-832A-F6DDF35DA955}" presName="vert2" presStyleCnt="0"/>
      <dgm:spPr/>
    </dgm:pt>
    <dgm:pt modelId="{213505A5-FAEB-064E-9EDF-CBAB0EF47C63}" type="pres">
      <dgm:prSet presAssocID="{107D2584-0862-4264-832A-F6DDF35DA955}" presName="thinLine2b" presStyleLbl="callout" presStyleIdx="4" presStyleCnt="6"/>
      <dgm:spPr/>
    </dgm:pt>
    <dgm:pt modelId="{D2699662-36DE-8F40-9D4D-DA4696A7A315}" type="pres">
      <dgm:prSet presAssocID="{107D2584-0862-4264-832A-F6DDF35DA955}" presName="vertSpace2b" presStyleCnt="0"/>
      <dgm:spPr/>
    </dgm:pt>
    <dgm:pt modelId="{B7676952-3A98-DA49-812A-3EBBE70415B7}" type="pres">
      <dgm:prSet presAssocID="{6F9F0D51-8F16-4B98-B7D4-DFE3FF011448}" presName="horz2" presStyleCnt="0"/>
      <dgm:spPr/>
    </dgm:pt>
    <dgm:pt modelId="{45ED0125-104F-AE4B-B906-0ECE45B29587}" type="pres">
      <dgm:prSet presAssocID="{6F9F0D51-8F16-4B98-B7D4-DFE3FF011448}" presName="horzSpace2" presStyleCnt="0"/>
      <dgm:spPr/>
    </dgm:pt>
    <dgm:pt modelId="{B01F3677-DF54-6D47-B417-80F5BE12817B}" type="pres">
      <dgm:prSet presAssocID="{6F9F0D51-8F16-4B98-B7D4-DFE3FF011448}" presName="tx2" presStyleLbl="revTx" presStyleIdx="7" presStyleCnt="8"/>
      <dgm:spPr/>
    </dgm:pt>
    <dgm:pt modelId="{BEC2A7E1-22B6-3C4B-BE58-ADBC2612E759}" type="pres">
      <dgm:prSet presAssocID="{6F9F0D51-8F16-4B98-B7D4-DFE3FF011448}" presName="vert2" presStyleCnt="0"/>
      <dgm:spPr/>
    </dgm:pt>
    <dgm:pt modelId="{A4585D3C-6AAB-4244-B872-9BC2973B9458}" type="pres">
      <dgm:prSet presAssocID="{6F9F0D51-8F16-4B98-B7D4-DFE3FF011448}" presName="thinLine2b" presStyleLbl="callout" presStyleIdx="5" presStyleCnt="6"/>
      <dgm:spPr/>
    </dgm:pt>
    <dgm:pt modelId="{B5CD11E0-8CA0-C342-961A-EA96084445FD}" type="pres">
      <dgm:prSet presAssocID="{6F9F0D51-8F16-4B98-B7D4-DFE3FF011448}" presName="vertSpace2b" presStyleCnt="0"/>
      <dgm:spPr/>
    </dgm:pt>
  </dgm:ptLst>
  <dgm:cxnLst>
    <dgm:cxn modelId="{EAC09503-AE47-47BB-9618-1FB0CA0979F7}" srcId="{D1967D25-6145-449D-8FC4-2DBD243F0B82}" destId="{9EB00742-310F-41BB-8B94-4584F0FA1B9C}" srcOrd="3" destOrd="0" parTransId="{8BCF65DA-736D-44DB-B472-0715E00F3CFD}" sibTransId="{2727D2E6-741C-41A1-B006-4CEADF9AFC1B}"/>
    <dgm:cxn modelId="{3EFA9C1C-0C2B-4744-8FBD-8EE5D77193FD}" srcId="{D1967D25-6145-449D-8FC4-2DBD243F0B82}" destId="{110F3508-62D1-4F41-A76E-A97CDB246DD2}" srcOrd="1" destOrd="0" parTransId="{E28E4AE7-4260-47D8-8856-0905E8092BAE}" sibTransId="{4F7EDDC7-F9B5-4D5D-BE1E-A93C4A5BF10F}"/>
    <dgm:cxn modelId="{03338A23-5AA9-9042-B5EE-727DD58CAFAB}" type="presOf" srcId="{D1967D25-6145-449D-8FC4-2DBD243F0B82}" destId="{7F5E6845-E8C3-FE43-87C1-E40F273BFF3C}" srcOrd="0" destOrd="0" presId="urn:microsoft.com/office/officeart/2008/layout/LinedList"/>
    <dgm:cxn modelId="{F2E5FE23-4D93-0B4C-8818-066E13ADA819}" type="presOf" srcId="{9EB00742-310F-41BB-8B94-4584F0FA1B9C}" destId="{EE483B9B-569A-A34D-B590-FBB1B9BA381C}" srcOrd="0" destOrd="0" presId="urn:microsoft.com/office/officeart/2008/layout/LinedList"/>
    <dgm:cxn modelId="{4DDD9831-80F2-4A8A-8E6B-04A2CEBE0F6A}" srcId="{C310E2FA-B809-4AF6-8B18-A1627F96DAD6}" destId="{9DEE6459-6AD8-453B-A4EC-5CBDCC990B3A}" srcOrd="1" destOrd="0" parTransId="{3BA91353-6785-4211-942D-58C40CD7597C}" sibTransId="{C7D1E6FD-6712-46C5-940E-2EC2A4236D92}"/>
    <dgm:cxn modelId="{26C5C53C-208E-D347-A016-96C839F3A156}" type="presOf" srcId="{9DEE6459-6AD8-453B-A4EC-5CBDCC990B3A}" destId="{FD5BDC07-690E-5B45-8CA3-BCCACEA8A1D2}" srcOrd="0" destOrd="0" presId="urn:microsoft.com/office/officeart/2008/layout/LinedList"/>
    <dgm:cxn modelId="{13331252-01CF-4E1C-B69B-66A5DC9D605B}" srcId="{D1967D25-6145-449D-8FC4-2DBD243F0B82}" destId="{47BD17EA-403D-4CB8-A271-E299F330A5A1}" srcOrd="2" destOrd="0" parTransId="{CB8609EC-A205-47A6-9AC2-1D9141028A0A}" sibTransId="{8256B918-B787-4AA0-978E-FA3F67E6CA6B}"/>
    <dgm:cxn modelId="{D9ED5568-937C-4231-B77B-E8B356011BD8}" srcId="{D1967D25-6145-449D-8FC4-2DBD243F0B82}" destId="{C8C34D7C-3B57-4A1F-93C1-F951E7EA7544}" srcOrd="0" destOrd="0" parTransId="{6B20E9FC-8B82-458D-A5F4-06E3D24B4567}" sibTransId="{15650850-4133-428A-90C3-CA83B50CEAC1}"/>
    <dgm:cxn modelId="{110B3B9A-D4AD-4A9C-8744-D955DB31D15C}" srcId="{9DEE6459-6AD8-453B-A4EC-5CBDCC990B3A}" destId="{6F9F0D51-8F16-4B98-B7D4-DFE3FF011448}" srcOrd="1" destOrd="0" parTransId="{7BB1E1B0-F566-4549-9F76-E95C955673A7}" sibTransId="{4D9DBF87-9066-44BF-AFD6-396341AB5C76}"/>
    <dgm:cxn modelId="{2F1373A6-F4C6-5842-BF6F-B27EB95C5043}" type="presOf" srcId="{C8C34D7C-3B57-4A1F-93C1-F951E7EA7544}" destId="{72122F4D-D961-D44A-AFA0-43C2F1A1B802}" srcOrd="0" destOrd="0" presId="urn:microsoft.com/office/officeart/2008/layout/LinedList"/>
    <dgm:cxn modelId="{59975AB8-5BD1-B643-A655-FC86B26F7579}" type="presOf" srcId="{C310E2FA-B809-4AF6-8B18-A1627F96DAD6}" destId="{98FB7B4A-7C03-A747-8DC3-932733BA1AEB}" srcOrd="0" destOrd="0" presId="urn:microsoft.com/office/officeart/2008/layout/LinedList"/>
    <dgm:cxn modelId="{F75A3BBB-A86C-4245-9D95-5C07DCB74DAA}" srcId="{C310E2FA-B809-4AF6-8B18-A1627F96DAD6}" destId="{D1967D25-6145-449D-8FC4-2DBD243F0B82}" srcOrd="0" destOrd="0" parTransId="{978A6B5A-44A6-4371-9A6E-1F5622D1DF59}" sibTransId="{D6F20374-A2CB-4E1E-9FC7-81C3DC518ECA}"/>
    <dgm:cxn modelId="{1A3D48D1-A31E-4842-88FA-77982A488B9B}" type="presOf" srcId="{47BD17EA-403D-4CB8-A271-E299F330A5A1}" destId="{02A771F3-5D0D-9E4A-835B-5374A5B27CDE}" srcOrd="0" destOrd="0" presId="urn:microsoft.com/office/officeart/2008/layout/LinedList"/>
    <dgm:cxn modelId="{311A4AD1-6355-A446-86C4-E37EB8DDC6FD}" type="presOf" srcId="{6F9F0D51-8F16-4B98-B7D4-DFE3FF011448}" destId="{B01F3677-DF54-6D47-B417-80F5BE12817B}" srcOrd="0" destOrd="0" presId="urn:microsoft.com/office/officeart/2008/layout/LinedList"/>
    <dgm:cxn modelId="{C62E2ADE-E457-4FDA-8A9C-294BFA8CF590}" srcId="{9DEE6459-6AD8-453B-A4EC-5CBDCC990B3A}" destId="{107D2584-0862-4264-832A-F6DDF35DA955}" srcOrd="0" destOrd="0" parTransId="{9879D65F-1EEF-406F-A84F-7AF0E238C134}" sibTransId="{9CC9F4F3-EDFC-47E4-9DC0-C8CB2507DEAE}"/>
    <dgm:cxn modelId="{781FB8E7-56A9-1F4A-BAF9-8D96EC714959}" type="presOf" srcId="{110F3508-62D1-4F41-A76E-A97CDB246DD2}" destId="{3C2459B7-5997-9646-8DB1-BC7E76FBAC58}" srcOrd="0" destOrd="0" presId="urn:microsoft.com/office/officeart/2008/layout/LinedList"/>
    <dgm:cxn modelId="{7DC129F0-4E53-CA4C-A64B-769F1120778A}" type="presOf" srcId="{107D2584-0862-4264-832A-F6DDF35DA955}" destId="{900877B1-0A46-A44A-BF0D-E331FF6673A0}" srcOrd="0" destOrd="0" presId="urn:microsoft.com/office/officeart/2008/layout/LinedList"/>
    <dgm:cxn modelId="{2FBFD9C8-72D6-604B-8E62-82DB782FCCDF}" type="presParOf" srcId="{98FB7B4A-7C03-A747-8DC3-932733BA1AEB}" destId="{1FE7708F-973D-C147-B264-40CF86120480}" srcOrd="0" destOrd="0" presId="urn:microsoft.com/office/officeart/2008/layout/LinedList"/>
    <dgm:cxn modelId="{191230CC-6F43-2B4D-A566-5F81F8B78302}" type="presParOf" srcId="{98FB7B4A-7C03-A747-8DC3-932733BA1AEB}" destId="{464BB161-471D-6947-9E9C-3E5C10F3E53A}" srcOrd="1" destOrd="0" presId="urn:microsoft.com/office/officeart/2008/layout/LinedList"/>
    <dgm:cxn modelId="{ED4CFC20-145E-524E-9CEF-147C68B91357}" type="presParOf" srcId="{464BB161-471D-6947-9E9C-3E5C10F3E53A}" destId="{7F5E6845-E8C3-FE43-87C1-E40F273BFF3C}" srcOrd="0" destOrd="0" presId="urn:microsoft.com/office/officeart/2008/layout/LinedList"/>
    <dgm:cxn modelId="{8B23D25F-F4B7-3046-910B-06CB9D77D2D8}" type="presParOf" srcId="{464BB161-471D-6947-9E9C-3E5C10F3E53A}" destId="{4376019E-4B48-5D4C-915D-860EBC9099FC}" srcOrd="1" destOrd="0" presId="urn:microsoft.com/office/officeart/2008/layout/LinedList"/>
    <dgm:cxn modelId="{E071AA7C-7735-E94A-8648-F85844337035}" type="presParOf" srcId="{4376019E-4B48-5D4C-915D-860EBC9099FC}" destId="{D5A72C8E-FA52-EE4E-ACDC-B92FDE8D1178}" srcOrd="0" destOrd="0" presId="urn:microsoft.com/office/officeart/2008/layout/LinedList"/>
    <dgm:cxn modelId="{C1104120-1A26-0741-9F53-A5883B35AA45}" type="presParOf" srcId="{4376019E-4B48-5D4C-915D-860EBC9099FC}" destId="{291A2E13-6AD7-F345-9445-BEC902FAAC2F}" srcOrd="1" destOrd="0" presId="urn:microsoft.com/office/officeart/2008/layout/LinedList"/>
    <dgm:cxn modelId="{40A856C5-DB3C-7345-8FD0-359DBABE387F}" type="presParOf" srcId="{291A2E13-6AD7-F345-9445-BEC902FAAC2F}" destId="{93918B61-CB8E-CE4E-9951-C1770C33E806}" srcOrd="0" destOrd="0" presId="urn:microsoft.com/office/officeart/2008/layout/LinedList"/>
    <dgm:cxn modelId="{8878BE48-C54A-074A-BD5D-CF646BBB0D03}" type="presParOf" srcId="{291A2E13-6AD7-F345-9445-BEC902FAAC2F}" destId="{72122F4D-D961-D44A-AFA0-43C2F1A1B802}" srcOrd="1" destOrd="0" presId="urn:microsoft.com/office/officeart/2008/layout/LinedList"/>
    <dgm:cxn modelId="{7F83A589-7CD3-E74F-9E15-2ADF9D5B0EF5}" type="presParOf" srcId="{291A2E13-6AD7-F345-9445-BEC902FAAC2F}" destId="{DF2DEDFF-16A9-0D4B-B252-70EE89FEBBA6}" srcOrd="2" destOrd="0" presId="urn:microsoft.com/office/officeart/2008/layout/LinedList"/>
    <dgm:cxn modelId="{A54BABD7-8DEC-524F-B5DA-2154F9F45A74}" type="presParOf" srcId="{4376019E-4B48-5D4C-915D-860EBC9099FC}" destId="{D4FE3950-0DE2-604C-8F2B-4699E052A5D1}" srcOrd="2" destOrd="0" presId="urn:microsoft.com/office/officeart/2008/layout/LinedList"/>
    <dgm:cxn modelId="{901D865E-EAF0-A64F-84A6-009C3CC3E1F2}" type="presParOf" srcId="{4376019E-4B48-5D4C-915D-860EBC9099FC}" destId="{E7D8E0BA-DDC6-AC46-9C14-E3E1775A9FEE}" srcOrd="3" destOrd="0" presId="urn:microsoft.com/office/officeart/2008/layout/LinedList"/>
    <dgm:cxn modelId="{2EB5BF27-2AD5-FC4F-BC54-B8FC3FA94491}" type="presParOf" srcId="{4376019E-4B48-5D4C-915D-860EBC9099FC}" destId="{517ED993-5657-774E-BD05-F0E30DB4C67A}" srcOrd="4" destOrd="0" presId="urn:microsoft.com/office/officeart/2008/layout/LinedList"/>
    <dgm:cxn modelId="{9237671C-F117-1347-BB0E-5964DEEE96EE}" type="presParOf" srcId="{517ED993-5657-774E-BD05-F0E30DB4C67A}" destId="{6F0F880C-CA62-FE46-A21B-AC844FC9696C}" srcOrd="0" destOrd="0" presId="urn:microsoft.com/office/officeart/2008/layout/LinedList"/>
    <dgm:cxn modelId="{828103D2-E468-3F40-B225-D01D94F8908B}" type="presParOf" srcId="{517ED993-5657-774E-BD05-F0E30DB4C67A}" destId="{3C2459B7-5997-9646-8DB1-BC7E76FBAC58}" srcOrd="1" destOrd="0" presId="urn:microsoft.com/office/officeart/2008/layout/LinedList"/>
    <dgm:cxn modelId="{CA5649E2-B8A2-4640-A3C1-43116CC149C5}" type="presParOf" srcId="{517ED993-5657-774E-BD05-F0E30DB4C67A}" destId="{54A73A55-5497-7543-A042-732E8484CCD7}" srcOrd="2" destOrd="0" presId="urn:microsoft.com/office/officeart/2008/layout/LinedList"/>
    <dgm:cxn modelId="{2055787B-F04A-B54D-990A-8C84A9A2B97E}" type="presParOf" srcId="{4376019E-4B48-5D4C-915D-860EBC9099FC}" destId="{F2488224-B7C8-AC4F-A145-068D4C17E39D}" srcOrd="5" destOrd="0" presId="urn:microsoft.com/office/officeart/2008/layout/LinedList"/>
    <dgm:cxn modelId="{50CA4627-C030-504A-A559-952046BE1224}" type="presParOf" srcId="{4376019E-4B48-5D4C-915D-860EBC9099FC}" destId="{DA76BAFB-307E-DA4E-9959-9656D81B5F4A}" srcOrd="6" destOrd="0" presId="urn:microsoft.com/office/officeart/2008/layout/LinedList"/>
    <dgm:cxn modelId="{02C4091A-21E9-C84C-AAE4-7A60D747C780}" type="presParOf" srcId="{4376019E-4B48-5D4C-915D-860EBC9099FC}" destId="{D18B2783-7DD1-A840-958C-53DC5B5D9019}" srcOrd="7" destOrd="0" presId="urn:microsoft.com/office/officeart/2008/layout/LinedList"/>
    <dgm:cxn modelId="{2FA97453-2FA3-FF4F-91AA-E75583DDB7B9}" type="presParOf" srcId="{D18B2783-7DD1-A840-958C-53DC5B5D9019}" destId="{B3993CD1-4BCF-D34A-AA82-3BB6A46E5399}" srcOrd="0" destOrd="0" presId="urn:microsoft.com/office/officeart/2008/layout/LinedList"/>
    <dgm:cxn modelId="{82DEB1FD-E6DC-9347-B092-15BD4FD3D8B1}" type="presParOf" srcId="{D18B2783-7DD1-A840-958C-53DC5B5D9019}" destId="{02A771F3-5D0D-9E4A-835B-5374A5B27CDE}" srcOrd="1" destOrd="0" presId="urn:microsoft.com/office/officeart/2008/layout/LinedList"/>
    <dgm:cxn modelId="{DD3CD69D-1EEB-8F40-9CC3-46282A9AF985}" type="presParOf" srcId="{D18B2783-7DD1-A840-958C-53DC5B5D9019}" destId="{6DE769BD-27DD-204F-890F-C7D5585C829D}" srcOrd="2" destOrd="0" presId="urn:microsoft.com/office/officeart/2008/layout/LinedList"/>
    <dgm:cxn modelId="{B2A95CF7-7A89-6C49-BD86-EF592F0C4905}" type="presParOf" srcId="{4376019E-4B48-5D4C-915D-860EBC9099FC}" destId="{518795AE-3D7C-FE41-B87F-FEA876ABBC51}" srcOrd="8" destOrd="0" presId="urn:microsoft.com/office/officeart/2008/layout/LinedList"/>
    <dgm:cxn modelId="{1B655F3A-FB45-D64A-A315-1A5592628F4A}" type="presParOf" srcId="{4376019E-4B48-5D4C-915D-860EBC9099FC}" destId="{23542AF1-9271-1546-AC5D-0F2CDC754EEC}" srcOrd="9" destOrd="0" presId="urn:microsoft.com/office/officeart/2008/layout/LinedList"/>
    <dgm:cxn modelId="{F7DD7496-63AA-4944-922C-14FD68AF5D05}" type="presParOf" srcId="{4376019E-4B48-5D4C-915D-860EBC9099FC}" destId="{808F5C53-D6DE-2347-917C-826B91E827F5}" srcOrd="10" destOrd="0" presId="urn:microsoft.com/office/officeart/2008/layout/LinedList"/>
    <dgm:cxn modelId="{82CD795F-D1F7-9F42-8EFC-267C9E11EFFF}" type="presParOf" srcId="{808F5C53-D6DE-2347-917C-826B91E827F5}" destId="{AD2514F7-B895-9C4E-9FFB-EADDC16D3FB0}" srcOrd="0" destOrd="0" presId="urn:microsoft.com/office/officeart/2008/layout/LinedList"/>
    <dgm:cxn modelId="{A5F4358F-7444-A149-B690-5C32035B4DC2}" type="presParOf" srcId="{808F5C53-D6DE-2347-917C-826B91E827F5}" destId="{EE483B9B-569A-A34D-B590-FBB1B9BA381C}" srcOrd="1" destOrd="0" presId="urn:microsoft.com/office/officeart/2008/layout/LinedList"/>
    <dgm:cxn modelId="{7F937900-1BA5-D344-BE50-9E84D8CC9684}" type="presParOf" srcId="{808F5C53-D6DE-2347-917C-826B91E827F5}" destId="{B9E6B080-82A5-9143-8B5A-41024AD1332D}" srcOrd="2" destOrd="0" presId="urn:microsoft.com/office/officeart/2008/layout/LinedList"/>
    <dgm:cxn modelId="{6AACAE5F-2ACE-494E-A73D-BF9BF3FA97F1}" type="presParOf" srcId="{4376019E-4B48-5D4C-915D-860EBC9099FC}" destId="{E9BCB3CB-A81A-284D-8703-8E54CA33DA8C}" srcOrd="11" destOrd="0" presId="urn:microsoft.com/office/officeart/2008/layout/LinedList"/>
    <dgm:cxn modelId="{EA0805FD-4915-6742-AD09-6A968624F8AB}" type="presParOf" srcId="{4376019E-4B48-5D4C-915D-860EBC9099FC}" destId="{AAE3FB10-38DF-C442-B33F-4CE5353E7BC1}" srcOrd="12" destOrd="0" presId="urn:microsoft.com/office/officeart/2008/layout/LinedList"/>
    <dgm:cxn modelId="{FDF46151-0427-BB41-96AF-D28A51DD9F6B}" type="presParOf" srcId="{98FB7B4A-7C03-A747-8DC3-932733BA1AEB}" destId="{1458A8A6-1ED1-CD41-92C8-C3ED763AF72B}" srcOrd="2" destOrd="0" presId="urn:microsoft.com/office/officeart/2008/layout/LinedList"/>
    <dgm:cxn modelId="{5D90E676-B439-D64A-B02F-B2179EBAD6C4}" type="presParOf" srcId="{98FB7B4A-7C03-A747-8DC3-932733BA1AEB}" destId="{2A9F2075-C5BC-5444-9377-C4C6E6EFBC44}" srcOrd="3" destOrd="0" presId="urn:microsoft.com/office/officeart/2008/layout/LinedList"/>
    <dgm:cxn modelId="{BC34EA4B-9249-CE47-A73E-2B78C63CD6FE}" type="presParOf" srcId="{2A9F2075-C5BC-5444-9377-C4C6E6EFBC44}" destId="{FD5BDC07-690E-5B45-8CA3-BCCACEA8A1D2}" srcOrd="0" destOrd="0" presId="urn:microsoft.com/office/officeart/2008/layout/LinedList"/>
    <dgm:cxn modelId="{7CBCB404-B699-184C-B05B-6F5BF590BAD0}" type="presParOf" srcId="{2A9F2075-C5BC-5444-9377-C4C6E6EFBC44}" destId="{5A5BC00D-2819-3342-844D-DCBB6DDFF4B2}" srcOrd="1" destOrd="0" presId="urn:microsoft.com/office/officeart/2008/layout/LinedList"/>
    <dgm:cxn modelId="{08363A9F-BF88-3842-BEEE-E456FFB4B3D2}" type="presParOf" srcId="{5A5BC00D-2819-3342-844D-DCBB6DDFF4B2}" destId="{70252CC3-EEB6-F446-8C2C-0E9B64EC9D4C}" srcOrd="0" destOrd="0" presId="urn:microsoft.com/office/officeart/2008/layout/LinedList"/>
    <dgm:cxn modelId="{162948E3-76B3-5B4E-9E3A-33F9F0F1CCF7}" type="presParOf" srcId="{5A5BC00D-2819-3342-844D-DCBB6DDFF4B2}" destId="{41D1AE24-E234-3F4D-97ED-4F85CF37C55A}" srcOrd="1" destOrd="0" presId="urn:microsoft.com/office/officeart/2008/layout/LinedList"/>
    <dgm:cxn modelId="{0DACA578-FA8F-9B4E-B0B5-48C5C139A77F}" type="presParOf" srcId="{41D1AE24-E234-3F4D-97ED-4F85CF37C55A}" destId="{35D698F4-CD43-1142-B6BE-CAB44DA51325}" srcOrd="0" destOrd="0" presId="urn:microsoft.com/office/officeart/2008/layout/LinedList"/>
    <dgm:cxn modelId="{77B79684-BD14-C948-B86E-01362DF9DB3A}" type="presParOf" srcId="{41D1AE24-E234-3F4D-97ED-4F85CF37C55A}" destId="{900877B1-0A46-A44A-BF0D-E331FF6673A0}" srcOrd="1" destOrd="0" presId="urn:microsoft.com/office/officeart/2008/layout/LinedList"/>
    <dgm:cxn modelId="{F26F1E2F-102E-6F4D-A316-83F191CAE2DF}" type="presParOf" srcId="{41D1AE24-E234-3F4D-97ED-4F85CF37C55A}" destId="{EC48E2B9-6590-B04D-9DC6-85005AC10E4E}" srcOrd="2" destOrd="0" presId="urn:microsoft.com/office/officeart/2008/layout/LinedList"/>
    <dgm:cxn modelId="{36B90010-0B51-F14F-BB4B-ED186B5D0964}" type="presParOf" srcId="{5A5BC00D-2819-3342-844D-DCBB6DDFF4B2}" destId="{213505A5-FAEB-064E-9EDF-CBAB0EF47C63}" srcOrd="2" destOrd="0" presId="urn:microsoft.com/office/officeart/2008/layout/LinedList"/>
    <dgm:cxn modelId="{D196082C-B8C9-124D-9232-1BC1403AACE7}" type="presParOf" srcId="{5A5BC00D-2819-3342-844D-DCBB6DDFF4B2}" destId="{D2699662-36DE-8F40-9D4D-DA4696A7A315}" srcOrd="3" destOrd="0" presId="urn:microsoft.com/office/officeart/2008/layout/LinedList"/>
    <dgm:cxn modelId="{EB2DABEF-06B5-A248-B439-D71195DFFFA2}" type="presParOf" srcId="{5A5BC00D-2819-3342-844D-DCBB6DDFF4B2}" destId="{B7676952-3A98-DA49-812A-3EBBE70415B7}" srcOrd="4" destOrd="0" presId="urn:microsoft.com/office/officeart/2008/layout/LinedList"/>
    <dgm:cxn modelId="{7390F700-8B2E-C84C-B45C-0BF627874311}" type="presParOf" srcId="{B7676952-3A98-DA49-812A-3EBBE70415B7}" destId="{45ED0125-104F-AE4B-B906-0ECE45B29587}" srcOrd="0" destOrd="0" presId="urn:microsoft.com/office/officeart/2008/layout/LinedList"/>
    <dgm:cxn modelId="{F2AC63C8-84CE-C541-9C07-72136E66AA15}" type="presParOf" srcId="{B7676952-3A98-DA49-812A-3EBBE70415B7}" destId="{B01F3677-DF54-6D47-B417-80F5BE12817B}" srcOrd="1" destOrd="0" presId="urn:microsoft.com/office/officeart/2008/layout/LinedList"/>
    <dgm:cxn modelId="{A3CEEC42-F525-4143-8883-D6C8EBB7A7B7}" type="presParOf" srcId="{B7676952-3A98-DA49-812A-3EBBE70415B7}" destId="{BEC2A7E1-22B6-3C4B-BE58-ADBC2612E759}" srcOrd="2" destOrd="0" presId="urn:microsoft.com/office/officeart/2008/layout/LinedList"/>
    <dgm:cxn modelId="{A7B81474-F316-C34F-AF87-B8899950D51B}" type="presParOf" srcId="{5A5BC00D-2819-3342-844D-DCBB6DDFF4B2}" destId="{A4585D3C-6AAB-4244-B872-9BC2973B9458}" srcOrd="5" destOrd="0" presId="urn:microsoft.com/office/officeart/2008/layout/LinedList"/>
    <dgm:cxn modelId="{BE131CEA-BAF6-4647-8121-D427669A0A6C}" type="presParOf" srcId="{5A5BC00D-2819-3342-844D-DCBB6DDFF4B2}" destId="{B5CD11E0-8CA0-C342-961A-EA96084445FD}" srcOrd="6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B614DA-3CB7-E74E-8BAC-098ABA941E52}">
      <dsp:nvSpPr>
        <dsp:cNvPr id="0" name=""/>
        <dsp:cNvSpPr/>
      </dsp:nvSpPr>
      <dsp:spPr>
        <a:xfrm>
          <a:off x="0" y="42799"/>
          <a:ext cx="6666833" cy="12729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St Peter’s vision and values around Inclusion</a:t>
          </a:r>
        </a:p>
      </dsp:txBody>
      <dsp:txXfrm>
        <a:off x="62141" y="104940"/>
        <a:ext cx="6542551" cy="1148678"/>
      </dsp:txXfrm>
    </dsp:sp>
    <dsp:sp modelId="{FA73A9B6-BD43-304B-B9C7-15D8684582A5}">
      <dsp:nvSpPr>
        <dsp:cNvPr id="0" name=""/>
        <dsp:cNvSpPr/>
      </dsp:nvSpPr>
      <dsp:spPr>
        <a:xfrm>
          <a:off x="0" y="1407919"/>
          <a:ext cx="6666833" cy="1272960"/>
        </a:xfrm>
        <a:prstGeom prst="roundRect">
          <a:avLst/>
        </a:prstGeom>
        <a:gradFill rotWithShape="0">
          <a:gsLst>
            <a:gs pos="0">
              <a:schemeClr val="accent2">
                <a:hueOff val="2147871"/>
                <a:satOff val="-6164"/>
                <a:lumOff val="-987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2147871"/>
                <a:satOff val="-6164"/>
                <a:lumOff val="-987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2147871"/>
                <a:satOff val="-6164"/>
                <a:lumOff val="-987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Rationale for change with the pupil plans in place</a:t>
          </a:r>
          <a:endParaRPr lang="en-US" sz="3200" kern="1200" dirty="0"/>
        </a:p>
      </dsp:txBody>
      <dsp:txXfrm>
        <a:off x="62141" y="1470060"/>
        <a:ext cx="6542551" cy="1148678"/>
      </dsp:txXfrm>
    </dsp:sp>
    <dsp:sp modelId="{8CAA5192-C371-9747-8C14-91FA3EFEC59E}">
      <dsp:nvSpPr>
        <dsp:cNvPr id="0" name=""/>
        <dsp:cNvSpPr/>
      </dsp:nvSpPr>
      <dsp:spPr>
        <a:xfrm>
          <a:off x="0" y="2773040"/>
          <a:ext cx="6666833" cy="1272960"/>
        </a:xfrm>
        <a:prstGeom prst="roundRect">
          <a:avLst/>
        </a:prstGeom>
        <a:gradFill rotWithShape="0">
          <a:gsLst>
            <a:gs pos="0">
              <a:schemeClr val="accent2">
                <a:hueOff val="4295742"/>
                <a:satOff val="-12329"/>
                <a:lumOff val="-1973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4295742"/>
                <a:satOff val="-12329"/>
                <a:lumOff val="-1973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4295742"/>
                <a:satOff val="-12329"/>
                <a:lumOff val="-1973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Pupil Learning Plans (PLPs) – information and process</a:t>
          </a:r>
          <a:endParaRPr lang="en-US" sz="3200" kern="1200" dirty="0"/>
        </a:p>
      </dsp:txBody>
      <dsp:txXfrm>
        <a:off x="62141" y="2835181"/>
        <a:ext cx="6542551" cy="1148678"/>
      </dsp:txXfrm>
    </dsp:sp>
    <dsp:sp modelId="{F6EF5FCD-5D6D-5D4F-B635-4461825E55BF}">
      <dsp:nvSpPr>
        <dsp:cNvPr id="0" name=""/>
        <dsp:cNvSpPr/>
      </dsp:nvSpPr>
      <dsp:spPr>
        <a:xfrm>
          <a:off x="0" y="4138160"/>
          <a:ext cx="6666833" cy="1272960"/>
        </a:xfrm>
        <a:prstGeom prst="roundRect">
          <a:avLst/>
        </a:prstGeom>
        <a:gradFill rotWithShape="0">
          <a:gsLst>
            <a:gs pos="0">
              <a:schemeClr val="accent2">
                <a:hueOff val="6443612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2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2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Time for questions</a:t>
          </a:r>
        </a:p>
      </dsp:txBody>
      <dsp:txXfrm>
        <a:off x="62141" y="4200301"/>
        <a:ext cx="6542551" cy="11486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E7708F-973D-C147-B264-40CF86120480}">
      <dsp:nvSpPr>
        <dsp:cNvPr id="0" name=""/>
        <dsp:cNvSpPr/>
      </dsp:nvSpPr>
      <dsp:spPr>
        <a:xfrm>
          <a:off x="0" y="0"/>
          <a:ext cx="66668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F5E6845-E8C3-FE43-87C1-E40F273BFF3C}">
      <dsp:nvSpPr>
        <dsp:cNvPr id="0" name=""/>
        <dsp:cNvSpPr/>
      </dsp:nvSpPr>
      <dsp:spPr>
        <a:xfrm>
          <a:off x="0" y="0"/>
          <a:ext cx="1333366" cy="2726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Old: </a:t>
          </a:r>
          <a:endParaRPr lang="en-US" sz="3600" kern="1200" dirty="0"/>
        </a:p>
      </dsp:txBody>
      <dsp:txXfrm>
        <a:off x="0" y="0"/>
        <a:ext cx="1333366" cy="2726960"/>
      </dsp:txXfrm>
    </dsp:sp>
    <dsp:sp modelId="{72122F4D-D961-D44A-AFA0-43C2F1A1B802}">
      <dsp:nvSpPr>
        <dsp:cNvPr id="0" name=""/>
        <dsp:cNvSpPr/>
      </dsp:nvSpPr>
      <dsp:spPr>
        <a:xfrm>
          <a:off x="1433369" y="32056"/>
          <a:ext cx="5233463" cy="6411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One Page Profiles </a:t>
          </a:r>
          <a:endParaRPr lang="en-US" sz="2500" kern="1200" dirty="0"/>
        </a:p>
      </dsp:txBody>
      <dsp:txXfrm>
        <a:off x="1433369" y="32056"/>
        <a:ext cx="5233463" cy="641128"/>
      </dsp:txXfrm>
    </dsp:sp>
    <dsp:sp modelId="{D4FE3950-0DE2-604C-8F2B-4699E052A5D1}">
      <dsp:nvSpPr>
        <dsp:cNvPr id="0" name=""/>
        <dsp:cNvSpPr/>
      </dsp:nvSpPr>
      <dsp:spPr>
        <a:xfrm>
          <a:off x="1333366" y="673184"/>
          <a:ext cx="533346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C2459B7-5997-9646-8DB1-BC7E76FBAC58}">
      <dsp:nvSpPr>
        <dsp:cNvPr id="0" name=""/>
        <dsp:cNvSpPr/>
      </dsp:nvSpPr>
      <dsp:spPr>
        <a:xfrm>
          <a:off x="1433369" y="705241"/>
          <a:ext cx="5233463" cy="6411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Success Plans  </a:t>
          </a:r>
          <a:endParaRPr lang="en-US" sz="2500" kern="1200" dirty="0"/>
        </a:p>
      </dsp:txBody>
      <dsp:txXfrm>
        <a:off x="1433369" y="705241"/>
        <a:ext cx="5233463" cy="641128"/>
      </dsp:txXfrm>
    </dsp:sp>
    <dsp:sp modelId="{F2488224-B7C8-AC4F-A145-068D4C17E39D}">
      <dsp:nvSpPr>
        <dsp:cNvPr id="0" name=""/>
        <dsp:cNvSpPr/>
      </dsp:nvSpPr>
      <dsp:spPr>
        <a:xfrm>
          <a:off x="1333366" y="1346369"/>
          <a:ext cx="533346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2A771F3-5D0D-9E4A-835B-5374A5B27CDE}">
      <dsp:nvSpPr>
        <dsp:cNvPr id="0" name=""/>
        <dsp:cNvSpPr/>
      </dsp:nvSpPr>
      <dsp:spPr>
        <a:xfrm>
          <a:off x="1433369" y="1378426"/>
          <a:ext cx="5233463" cy="6411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Support Plans </a:t>
          </a:r>
          <a:endParaRPr lang="en-US" sz="2500" kern="1200" dirty="0"/>
        </a:p>
      </dsp:txBody>
      <dsp:txXfrm>
        <a:off x="1433369" y="1378426"/>
        <a:ext cx="5233463" cy="641128"/>
      </dsp:txXfrm>
    </dsp:sp>
    <dsp:sp modelId="{518795AE-3D7C-FE41-B87F-FEA876ABBC51}">
      <dsp:nvSpPr>
        <dsp:cNvPr id="0" name=""/>
        <dsp:cNvSpPr/>
      </dsp:nvSpPr>
      <dsp:spPr>
        <a:xfrm>
          <a:off x="1333366" y="2019554"/>
          <a:ext cx="533346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E483B9B-569A-A34D-B590-FBB1B9BA381C}">
      <dsp:nvSpPr>
        <dsp:cNvPr id="0" name=""/>
        <dsp:cNvSpPr/>
      </dsp:nvSpPr>
      <dsp:spPr>
        <a:xfrm>
          <a:off x="1433369" y="2051611"/>
          <a:ext cx="5233463" cy="6411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EHCPs</a:t>
          </a:r>
          <a:endParaRPr lang="en-US" sz="2500" kern="1200" dirty="0"/>
        </a:p>
      </dsp:txBody>
      <dsp:txXfrm>
        <a:off x="1433369" y="2051611"/>
        <a:ext cx="5233463" cy="641128"/>
      </dsp:txXfrm>
    </dsp:sp>
    <dsp:sp modelId="{E9BCB3CB-A81A-284D-8703-8E54CA33DA8C}">
      <dsp:nvSpPr>
        <dsp:cNvPr id="0" name=""/>
        <dsp:cNvSpPr/>
      </dsp:nvSpPr>
      <dsp:spPr>
        <a:xfrm>
          <a:off x="1333366" y="2692739"/>
          <a:ext cx="533346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458A8A6-1ED1-CD41-92C8-C3ED763AF72B}">
      <dsp:nvSpPr>
        <dsp:cNvPr id="0" name=""/>
        <dsp:cNvSpPr/>
      </dsp:nvSpPr>
      <dsp:spPr>
        <a:xfrm>
          <a:off x="0" y="2726960"/>
          <a:ext cx="6666833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D5BDC07-690E-5B45-8CA3-BCCACEA8A1D2}">
      <dsp:nvSpPr>
        <dsp:cNvPr id="0" name=""/>
        <dsp:cNvSpPr/>
      </dsp:nvSpPr>
      <dsp:spPr>
        <a:xfrm>
          <a:off x="0" y="2726960"/>
          <a:ext cx="1333366" cy="2726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New: </a:t>
          </a:r>
          <a:endParaRPr lang="en-US" sz="3600" kern="1200" dirty="0"/>
        </a:p>
      </dsp:txBody>
      <dsp:txXfrm>
        <a:off x="0" y="2726960"/>
        <a:ext cx="1333366" cy="2726960"/>
      </dsp:txXfrm>
    </dsp:sp>
    <dsp:sp modelId="{900877B1-0A46-A44A-BF0D-E331FF6673A0}">
      <dsp:nvSpPr>
        <dsp:cNvPr id="0" name=""/>
        <dsp:cNvSpPr/>
      </dsp:nvSpPr>
      <dsp:spPr>
        <a:xfrm>
          <a:off x="1433369" y="2790340"/>
          <a:ext cx="5233463" cy="12676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Pupil Learning Plan – combines the above. Roadmap to achieve ambitious long-term outcomes </a:t>
          </a:r>
          <a:endParaRPr lang="en-US" sz="2500" kern="1200" dirty="0"/>
        </a:p>
      </dsp:txBody>
      <dsp:txXfrm>
        <a:off x="1433369" y="2790340"/>
        <a:ext cx="5233463" cy="1267610"/>
      </dsp:txXfrm>
    </dsp:sp>
    <dsp:sp modelId="{213505A5-FAEB-064E-9EDF-CBAB0EF47C63}">
      <dsp:nvSpPr>
        <dsp:cNvPr id="0" name=""/>
        <dsp:cNvSpPr/>
      </dsp:nvSpPr>
      <dsp:spPr>
        <a:xfrm>
          <a:off x="1333366" y="4057950"/>
          <a:ext cx="533346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01F3677-DF54-6D47-B417-80F5BE12817B}">
      <dsp:nvSpPr>
        <dsp:cNvPr id="0" name=""/>
        <dsp:cNvSpPr/>
      </dsp:nvSpPr>
      <dsp:spPr>
        <a:xfrm>
          <a:off x="1433369" y="4121331"/>
          <a:ext cx="5233463" cy="12676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EHCPs</a:t>
          </a:r>
          <a:endParaRPr lang="en-US" sz="2500" kern="1200" dirty="0"/>
        </a:p>
      </dsp:txBody>
      <dsp:txXfrm>
        <a:off x="1433369" y="4121331"/>
        <a:ext cx="5233463" cy="1267610"/>
      </dsp:txXfrm>
    </dsp:sp>
    <dsp:sp modelId="{A4585D3C-6AAB-4244-B872-9BC2973B9458}">
      <dsp:nvSpPr>
        <dsp:cNvPr id="0" name=""/>
        <dsp:cNvSpPr/>
      </dsp:nvSpPr>
      <dsp:spPr>
        <a:xfrm>
          <a:off x="1333366" y="5388941"/>
          <a:ext cx="533346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3AEC50-F8C8-B64E-B2A5-C30D0E5C189E}" type="datetimeFigureOut">
              <a:rPr lang="en-US" smtClean="0"/>
              <a:t>11/17/25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91292D-584B-F541-8720-511DC3BAFD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972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91292D-584B-F541-8720-511DC3BAFDD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4350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91292D-584B-F541-8720-511DC3BAFDD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58280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91292D-584B-F541-8720-511DC3BAFDDF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6232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D9E946-159B-4F2B-B96E-A18CC3495B36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76524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91292D-584B-F541-8720-511DC3BAFDD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3122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3B6B02-FC99-5A4B-A8C2-E400CA45C820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193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C992D5-06B3-B183-794A-204653C177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AA4FC1-818C-61DF-E4F2-7108CAA7BC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21556F-25FD-445D-C4AF-0AA0F900C3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9C5097-8C62-8C87-FDAE-0DC911CD35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56971A-1E64-504E-B9FE-2CF316120FC3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1595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is the priority?</a:t>
            </a:r>
          </a:p>
          <a:p>
            <a:r>
              <a:rPr lang="en-US" dirty="0"/>
              <a:t>What are the barriers to learning?</a:t>
            </a:r>
          </a:p>
          <a:p>
            <a:r>
              <a:rPr lang="en-US" dirty="0"/>
              <a:t>PLP – select 1 of the four AON. If there is a secondary that seems really low – raise it.</a:t>
            </a:r>
          </a:p>
          <a:p>
            <a:endParaRPr lang="en-US" dirty="0"/>
          </a:p>
          <a:p>
            <a:r>
              <a:rPr lang="en-US" dirty="0"/>
              <a:t>Long term outcomes – specific to what is happening at the moment/ this year</a:t>
            </a:r>
          </a:p>
          <a:p>
            <a:endParaRPr lang="en-US" dirty="0"/>
          </a:p>
          <a:p>
            <a:r>
              <a:rPr lang="en-US" dirty="0"/>
              <a:t>EHCP outcomes – some may be met through the Inclusive practice/ reasonable adjustments – what adults know about me part.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91292D-584B-F541-8720-511DC3BAFDDF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64163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DB2866-FE0F-CDCD-7D6B-CC30D19794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5C5E86-1E01-0E71-37DE-96B294404F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DC3128-1701-671C-A341-87699D08A3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55E0EB-FC09-68C8-03CB-C2C9BFC96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91292D-584B-F541-8720-511DC3BAFDDF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84915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0F0E8E-71AD-959B-D0D3-FDFB3B97B9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42227E-7C27-74C6-604D-D1E4E7B0E4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F959A3-5907-F193-58C6-1C5894C6B6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B01228-930D-7AE9-B234-8A5FD968EA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91292D-584B-F541-8720-511DC3BAFDDF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7886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774109-BF23-4095-7709-CDCFC0D66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0E44FB-0771-D195-06B4-395E0FBF64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1829CF-5DBE-124D-50E5-4B1331E1EC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36ED8D-F0FE-2E0B-2C72-F4BC693237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91292D-584B-F541-8720-511DC3BAFDDF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9845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SEND diagnosis serve part of the puzzle.</a:t>
            </a:r>
          </a:p>
          <a:p>
            <a:r>
              <a:rPr lang="en-US" dirty="0"/>
              <a:t>Need to move away from diagnosis/ label language.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Labels – do unlock support and raise awareness but can lower expectations and reduce belonging.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91292D-584B-F541-8720-511DC3BAFDDF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870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5BBB4-9D58-DA6C-DA8F-3276A0F2EC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117931-3C24-1A71-43C7-B75EF55EFE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A31D51-DFC4-2E19-1898-95DCA0D88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E1F54-14E6-4F46-BE26-6E09F2485EB4}" type="datetimeFigureOut">
              <a:rPr lang="en-US" smtClean="0"/>
              <a:t>11/17/25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89079-C25E-3009-5559-241A2DCF0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AC0C7E-9E13-6157-83F2-856F32DD1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FD2A-94EE-6D44-BC0C-855ED03C43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1272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AE5CA-3C93-45A8-8C8B-D1947F40C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36936A-1EFC-C1E8-7855-EA3A9AB070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DE9395-7951-2AC9-A28D-C31DDC4AB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E1F54-14E6-4F46-BE26-6E09F2485EB4}" type="datetimeFigureOut">
              <a:rPr lang="en-US" smtClean="0"/>
              <a:t>11/17/25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9F65B5-A463-7F0B-8434-A0DA69164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FB91DD-8B33-0219-11DD-BE3AF019D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FD2A-94EE-6D44-BC0C-855ED03C43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404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D3505-1CBF-68F3-A6D4-6A6183D26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16E448-CF7C-0CFC-CDD5-81172130D1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8E380-39F3-7AAE-6EF6-3151BEC05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E1F54-14E6-4F46-BE26-6E09F2485EB4}" type="datetimeFigureOut">
              <a:rPr lang="en-US" smtClean="0"/>
              <a:t>11/17/25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48660D-A3AB-8E8B-DCBC-606570E32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5F5819-9096-183C-8147-D6B5D2889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FD2A-94EE-6D44-BC0C-855ED03C43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351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EDB4A-A2C6-C347-2813-85717EB60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C9AAA-157F-5305-9462-21264CD28E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893A4E-9A86-8C90-DA2F-3E3FA4A2BF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FA9389-A004-65AA-7F5A-3FE091562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E1F54-14E6-4F46-BE26-6E09F2485EB4}" type="datetimeFigureOut">
              <a:rPr lang="en-US" smtClean="0"/>
              <a:t>11/17/25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5890D5-9066-8176-C5EE-A479D37C0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13D5CA-8977-8DFC-4996-4CCD68056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FD2A-94EE-6D44-BC0C-855ED03C43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263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50E04-BEC0-8B2C-51A3-BAD66A917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7FA22D-0826-88C0-FCDE-C58D18D6E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C8925E-C46A-08E6-F311-CEE61F438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7BED29-628D-FD66-E66B-77F9A92799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F6FE7B-2ACA-93D5-BFB4-850205AAA3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EF3E2D8-1FFF-191D-FEF5-C7FD48EC9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E1F54-14E6-4F46-BE26-6E09F2485EB4}" type="datetimeFigureOut">
              <a:rPr lang="en-US" smtClean="0"/>
              <a:t>11/17/25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C5C47B5-074F-E86D-46E5-966F9B8AD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CBB76C-66F1-13EB-8FEA-B2E1A6266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FD2A-94EE-6D44-BC0C-855ED03C43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6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8EEA2-CE41-A838-82D4-F5EF593E0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1E709E-CBAB-6FC3-AD65-67546DBC2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E1F54-14E6-4F46-BE26-6E09F2485EB4}" type="datetimeFigureOut">
              <a:rPr lang="en-US" smtClean="0"/>
              <a:t>11/17/25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534E2A-A722-05CC-984D-F3CD9E45F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643B88-693A-461B-2D84-84310BA5E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FD2A-94EE-6D44-BC0C-855ED03C43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924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93C7A0-38F0-DA7B-2CFE-5D69A6DF9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E1F54-14E6-4F46-BE26-6E09F2485EB4}" type="datetimeFigureOut">
              <a:rPr lang="en-US" smtClean="0"/>
              <a:t>11/17/25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708EEC-3748-2D1F-9BAA-C5A29284A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60A5A8-75DE-8570-AC41-C210AA0D8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FD2A-94EE-6D44-BC0C-855ED03C43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3277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C61AFD-18E1-BEF6-33A6-54515E521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45629B-C4E3-333D-20D4-D6553B87D2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0761D6-0178-47B1-F5D7-6BC6E2EC0B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83C13E-1B04-9B70-FFC1-3210889F5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E1F54-14E6-4F46-BE26-6E09F2485EB4}" type="datetimeFigureOut">
              <a:rPr lang="en-US" smtClean="0"/>
              <a:t>11/17/25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B7FD80-4C49-B84B-9EAC-00A216F8E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82BB65-62C4-8471-8671-5EB1FBE43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FD2A-94EE-6D44-BC0C-855ED03C43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5784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FAF17-B774-F8E3-F69C-DEDA993C3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782E19-FD3C-B3DF-ACB5-E30B8564EC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E785DE-B188-C854-6186-FB4B860CD6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930D54-F0EC-3582-C569-0D968C80A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E1F54-14E6-4F46-BE26-6E09F2485EB4}" type="datetimeFigureOut">
              <a:rPr lang="en-US" smtClean="0"/>
              <a:t>11/17/25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CC2B90-AB95-1A4A-99F2-B90991A10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ED5372-7F3A-6969-9821-F157227E5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FD2A-94EE-6D44-BC0C-855ED03C43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0220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78419-915C-702C-FA1F-649C2A0E8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DBA578-140F-6C36-45E6-A19C238791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4B5D9E-08D1-6278-E2B7-73756ECCC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E1F54-14E6-4F46-BE26-6E09F2485EB4}" type="datetimeFigureOut">
              <a:rPr lang="en-US" smtClean="0"/>
              <a:t>11/17/25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F4426C-5654-77A6-A78C-208F9B554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771239-D6CD-F865-03E5-48EC31105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FD2A-94EE-6D44-BC0C-855ED03C43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8653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C21C345-7DA7-C2D5-CA96-9B9BF8FE70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E496F6-7756-75AC-AC42-844BA08753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D21EBE-F092-5475-8AAF-280D9BBA2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E1F54-14E6-4F46-BE26-6E09F2485EB4}" type="datetimeFigureOut">
              <a:rPr lang="en-US" smtClean="0"/>
              <a:t>11/17/25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29BD2-1D3C-D60B-90F1-21561149D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1995F8-0395-4AC3-458C-C9A497FA4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FD2A-94EE-6D44-BC0C-855ED03C43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30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20000"/>
                <a:lumOff val="80000"/>
              </a:schemeClr>
            </a:gs>
            <a:gs pos="98000">
              <a:schemeClr val="accent5">
                <a:lumMod val="20000"/>
                <a:lumOff val="8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E5F010-3555-2DF7-98B6-263F2AE88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989653-FE8F-E17B-9771-51472C5BDA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06B678-0F79-FC3C-E62D-FD1FF66EF2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1E1F54-14E6-4F46-BE26-6E09F2485EB4}" type="datetimeFigureOut">
              <a:rPr lang="en-US" smtClean="0"/>
              <a:t>11/17/25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660C15-9195-5BDA-31EA-E11270D7D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56E138-9C8D-97A5-3840-E2556B653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6EFD2A-94EE-6D44-BC0C-855ED03C436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8647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openxmlformats.org/officeDocument/2006/relationships/image" Target="cid:image003.png@01DA5B94.E42A5D40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E32EEBD4-2EE2-4943-A13A-027C80212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859C15-4B6F-E2A3-DAA7-F618BF54DE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1941" y="1811009"/>
            <a:ext cx="6122815" cy="3004145"/>
          </a:xfrm>
        </p:spPr>
        <p:txBody>
          <a:bodyPr>
            <a:normAutofit fontScale="90000"/>
          </a:bodyPr>
          <a:lstStyle/>
          <a:p>
            <a:r>
              <a:rPr lang="en-US" dirty="0"/>
              <a:t>Inclusion at St Peter’s</a:t>
            </a:r>
            <a:br>
              <a:rPr lang="en-US" dirty="0"/>
            </a:br>
            <a:br>
              <a:rPr lang="en-US" dirty="0"/>
            </a:br>
            <a:r>
              <a:rPr lang="en-US" b="1" dirty="0">
                <a:highlight>
                  <a:srgbClr val="00FFFF"/>
                </a:highlight>
              </a:rPr>
              <a:t>Pupil Learning Plans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744BD5-CC9E-83B7-C2ED-D2B3630073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3452" y="5040441"/>
            <a:ext cx="5452535" cy="1235722"/>
          </a:xfrm>
        </p:spPr>
        <p:txBody>
          <a:bodyPr>
            <a:normAutofit/>
          </a:bodyPr>
          <a:lstStyle/>
          <a:p>
            <a:r>
              <a:rPr lang="en-US" dirty="0"/>
              <a:t>Wednesday 19</a:t>
            </a:r>
            <a:r>
              <a:rPr lang="en-US" baseline="30000" dirty="0"/>
              <a:t>th</a:t>
            </a:r>
            <a:r>
              <a:rPr lang="en-US" dirty="0"/>
              <a:t> November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F22F920-02D7-497A-892A-5A1799A6EE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64758" y="0"/>
            <a:ext cx="1679159" cy="925847"/>
          </a:xfrm>
          <a:custGeom>
            <a:avLst/>
            <a:gdLst>
              <a:gd name="connsiteX0" fmla="*/ 0 w 1679159"/>
              <a:gd name="connsiteY0" fmla="*/ 0 h 925847"/>
              <a:gd name="connsiteX1" fmla="*/ 123825 w 1679159"/>
              <a:gd name="connsiteY1" fmla="*/ 0 h 925847"/>
              <a:gd name="connsiteX2" fmla="*/ 123825 w 1679159"/>
              <a:gd name="connsiteY2" fmla="*/ 756588 h 925847"/>
              <a:gd name="connsiteX3" fmla="*/ 1431852 w 1679159"/>
              <a:gd name="connsiteY3" fmla="*/ 0 h 925847"/>
              <a:gd name="connsiteX4" fmla="*/ 1679159 w 1679159"/>
              <a:gd name="connsiteY4" fmla="*/ 0 h 925847"/>
              <a:gd name="connsiteX5" fmla="*/ 92869 w 1679159"/>
              <a:gd name="connsiteY5" fmla="*/ 917560 h 925847"/>
              <a:gd name="connsiteX6" fmla="*/ 61913 w 1679159"/>
              <a:gd name="connsiteY6" fmla="*/ 925847 h 925847"/>
              <a:gd name="connsiteX7" fmla="*/ 0 w 1679159"/>
              <a:gd name="connsiteY7" fmla="*/ 863935 h 925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79159" h="925847">
                <a:moveTo>
                  <a:pt x="0" y="0"/>
                </a:moveTo>
                <a:lnTo>
                  <a:pt x="123825" y="0"/>
                </a:lnTo>
                <a:lnTo>
                  <a:pt x="123825" y="756588"/>
                </a:lnTo>
                <a:lnTo>
                  <a:pt x="1431852" y="0"/>
                </a:lnTo>
                <a:lnTo>
                  <a:pt x="1679159" y="0"/>
                </a:lnTo>
                <a:lnTo>
                  <a:pt x="92869" y="917560"/>
                </a:lnTo>
                <a:cubicBezTo>
                  <a:pt x="83458" y="922999"/>
                  <a:pt x="72780" y="925857"/>
                  <a:pt x="61913" y="925847"/>
                </a:cubicBezTo>
                <a:cubicBezTo>
                  <a:pt x="27719" y="925847"/>
                  <a:pt x="0" y="898129"/>
                  <a:pt x="0" y="863935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21BA6915-E6D0-4619-9A50-B788D0048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30349" y="400837"/>
            <a:ext cx="357006" cy="357006"/>
          </a:xfrm>
          <a:prstGeom prst="ellipse">
            <a:avLst/>
          </a:prstGeom>
          <a:noFill/>
          <a:ln w="889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 descr="A hand with a drop of water&#10;&#10;Description automatically generated">
            <a:extLst>
              <a:ext uri="{FF2B5EF4-FFF2-40B4-BE49-F238E27FC236}">
                <a16:creationId xmlns:a16="http://schemas.microsoft.com/office/drawing/2014/main" id="{2F30796B-960C-1CDE-0D9F-B0866B0E877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7252" b="97710" l="3788" r="98485">
                        <a14:foregroundMark x1="8333" y1="78626" x2="8333" y2="78626"/>
                        <a14:foregroundMark x1="12121" y1="70992" x2="12121" y2="70992"/>
                        <a14:foregroundMark x1="44697" y1="68702" x2="44697" y2="68702"/>
                        <a14:foregroundMark x1="69697" y1="75573" x2="69697" y2="75573"/>
                        <a14:foregroundMark x1="67424" y1="80916" x2="67424" y2="80916"/>
                        <a14:foregroundMark x1="65152" y1="80153" x2="65152" y2="80153"/>
                        <a14:foregroundMark x1="64394" y1="77099" x2="80303" y2="70992"/>
                        <a14:foregroundMark x1="80303" y1="70992" x2="90909" y2="61069"/>
                        <a14:foregroundMark x1="90909" y1="61069" x2="72727" y2="70992"/>
                        <a14:foregroundMark x1="72727" y1="70992" x2="71212" y2="72519"/>
                        <a14:foregroundMark x1="84848" y1="66412" x2="65909" y2="86260"/>
                        <a14:foregroundMark x1="65909" y1="86260" x2="39394" y2="93893"/>
                        <a14:foregroundMark x1="39394" y1="93893" x2="758" y2="87023"/>
                        <a14:foregroundMark x1="758" y1="87023" x2="8333" y2="71756"/>
                        <a14:foregroundMark x1="8333" y1="71756" x2="21970" y2="65649"/>
                        <a14:foregroundMark x1="21970" y1="65649" x2="50000" y2="64122"/>
                        <a14:foregroundMark x1="50000" y1="64122" x2="68939" y2="66412"/>
                        <a14:foregroundMark x1="68939" y1="66412" x2="87121" y2="63359"/>
                        <a14:foregroundMark x1="87121" y1="63359" x2="98485" y2="71756"/>
                        <a14:foregroundMark x1="98485" y1="71756" x2="90152" y2="82443"/>
                        <a14:foregroundMark x1="66667" y1="97710" x2="89394" y2="82443"/>
                        <a14:foregroundMark x1="89394" y1="82443" x2="48485" y2="69466"/>
                        <a14:foregroundMark x1="48485" y1="69466" x2="29545" y2="73282"/>
                        <a14:foregroundMark x1="29545" y1="73282" x2="62879" y2="93893"/>
                        <a14:foregroundMark x1="62879" y1="93893" x2="78788" y2="95420"/>
                        <a14:foregroundMark x1="95455" y1="81679" x2="92424" y2="58779"/>
                        <a14:foregroundMark x1="92424" y1="58779" x2="78030" y2="57252"/>
                        <a14:foregroundMark x1="78030" y1="57252" x2="91667" y2="70992"/>
                        <a14:foregroundMark x1="91667" y1="70992" x2="93939" y2="70992"/>
                        <a14:foregroundMark x1="93182" y1="93130" x2="93182" y2="93130"/>
                        <a14:foregroundMark x1="13636" y1="82443" x2="3788" y2="67176"/>
                        <a14:foregroundMark x1="3788" y1="67176" x2="10606" y2="87023"/>
                        <a14:foregroundMark x1="10606" y1="87023" x2="18939" y2="88550"/>
                        <a14:foregroundMark x1="18182" y1="97710" x2="18182" y2="97710"/>
                        <a14:backgroundMark x1="52797" y1="59542" x2="53132" y2="595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393" b="1"/>
          <a:stretch/>
        </p:blipFill>
        <p:spPr>
          <a:xfrm>
            <a:off x="6764757" y="1752928"/>
            <a:ext cx="2422598" cy="1048396"/>
          </a:xfrm>
          <a:custGeom>
            <a:avLst/>
            <a:gdLst/>
            <a:ahLst/>
            <a:cxnLst/>
            <a:rect l="l" t="t" r="r" b="b"/>
            <a:pathLst>
              <a:path w="2498961" h="2498961">
                <a:moveTo>
                  <a:pt x="65723" y="0"/>
                </a:moveTo>
                <a:lnTo>
                  <a:pt x="2433238" y="0"/>
                </a:lnTo>
                <a:cubicBezTo>
                  <a:pt x="2469536" y="0"/>
                  <a:pt x="2498961" y="29425"/>
                  <a:pt x="2498961" y="65723"/>
                </a:cubicBezTo>
                <a:lnTo>
                  <a:pt x="2498961" y="2433238"/>
                </a:lnTo>
                <a:cubicBezTo>
                  <a:pt x="2498961" y="2469536"/>
                  <a:pt x="2469536" y="2498961"/>
                  <a:pt x="2433238" y="2498961"/>
                </a:cubicBezTo>
                <a:lnTo>
                  <a:pt x="65723" y="2498961"/>
                </a:lnTo>
                <a:cubicBezTo>
                  <a:pt x="29425" y="2498961"/>
                  <a:pt x="0" y="2469536"/>
                  <a:pt x="0" y="2433238"/>
                </a:cubicBezTo>
                <a:lnTo>
                  <a:pt x="0" y="65723"/>
                </a:lnTo>
                <a:cubicBezTo>
                  <a:pt x="0" y="29425"/>
                  <a:pt x="29425" y="0"/>
                  <a:pt x="65723" y="0"/>
                </a:cubicBezTo>
                <a:close/>
              </a:path>
            </a:pathLst>
          </a:custGeom>
        </p:spPr>
      </p:pic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1FEA2968-0B8F-7900-BF56-3B215A7E37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9611" y="248249"/>
            <a:ext cx="2422598" cy="2404871"/>
          </a:xfrm>
          <a:custGeom>
            <a:avLst/>
            <a:gdLst/>
            <a:ahLst/>
            <a:cxnLst/>
            <a:rect l="l" t="t" r="r" b="b"/>
            <a:pathLst>
              <a:path w="1964763" h="1856167">
                <a:moveTo>
                  <a:pt x="34265" y="0"/>
                </a:moveTo>
                <a:lnTo>
                  <a:pt x="1930498" y="0"/>
                </a:lnTo>
                <a:cubicBezTo>
                  <a:pt x="1949422" y="0"/>
                  <a:pt x="1964763" y="15341"/>
                  <a:pt x="1964763" y="34265"/>
                </a:cubicBezTo>
                <a:lnTo>
                  <a:pt x="1964763" y="1821902"/>
                </a:lnTo>
                <a:cubicBezTo>
                  <a:pt x="1964763" y="1840826"/>
                  <a:pt x="1949422" y="1856167"/>
                  <a:pt x="1930498" y="1856167"/>
                </a:cubicBezTo>
                <a:lnTo>
                  <a:pt x="34265" y="1856167"/>
                </a:lnTo>
                <a:cubicBezTo>
                  <a:pt x="15341" y="1856167"/>
                  <a:pt x="0" y="1840826"/>
                  <a:pt x="0" y="1821902"/>
                </a:cubicBezTo>
                <a:lnTo>
                  <a:pt x="0" y="34265"/>
                </a:lnTo>
                <a:cubicBezTo>
                  <a:pt x="0" y="15341"/>
                  <a:pt x="15341" y="0"/>
                  <a:pt x="34265" y="0"/>
                </a:cubicBezTo>
                <a:close/>
              </a:path>
            </a:pathLst>
          </a:custGeom>
        </p:spPr>
      </p:pic>
      <p:pic>
        <p:nvPicPr>
          <p:cNvPr id="5" name="Picture 4" descr="A white circle in the sky&#10;&#10;Description automatically generated">
            <a:extLst>
              <a:ext uri="{FF2B5EF4-FFF2-40B4-BE49-F238E27FC236}">
                <a16:creationId xmlns:a16="http://schemas.microsoft.com/office/drawing/2014/main" id="{E6949374-533C-1A77-33D6-BA68B7788E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4757" y="3814804"/>
            <a:ext cx="2422598" cy="2404244"/>
          </a:xfrm>
          <a:custGeom>
            <a:avLst/>
            <a:gdLst/>
            <a:ahLst/>
            <a:cxnLst/>
            <a:rect l="l" t="t" r="r" b="b"/>
            <a:pathLst>
              <a:path w="1964763" h="1856167">
                <a:moveTo>
                  <a:pt x="34265" y="0"/>
                </a:moveTo>
                <a:lnTo>
                  <a:pt x="1930498" y="0"/>
                </a:lnTo>
                <a:cubicBezTo>
                  <a:pt x="1949422" y="0"/>
                  <a:pt x="1964763" y="15341"/>
                  <a:pt x="1964763" y="34265"/>
                </a:cubicBezTo>
                <a:lnTo>
                  <a:pt x="1964763" y="1821902"/>
                </a:lnTo>
                <a:cubicBezTo>
                  <a:pt x="1964763" y="1840826"/>
                  <a:pt x="1949422" y="1856167"/>
                  <a:pt x="1930498" y="1856167"/>
                </a:cubicBezTo>
                <a:lnTo>
                  <a:pt x="34265" y="1856167"/>
                </a:lnTo>
                <a:cubicBezTo>
                  <a:pt x="15341" y="1856167"/>
                  <a:pt x="0" y="1840826"/>
                  <a:pt x="0" y="1821902"/>
                </a:cubicBezTo>
                <a:lnTo>
                  <a:pt x="0" y="34265"/>
                </a:lnTo>
                <a:cubicBezTo>
                  <a:pt x="0" y="15341"/>
                  <a:pt x="15341" y="0"/>
                  <a:pt x="34265" y="0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27D08F-91B6-A5AE-503B-BA7B2CFCAA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09611" y="3222744"/>
            <a:ext cx="2422598" cy="2016813"/>
          </a:xfrm>
          <a:custGeom>
            <a:avLst/>
            <a:gdLst/>
            <a:ahLst/>
            <a:cxnLst/>
            <a:rect l="l" t="t" r="r" b="b"/>
            <a:pathLst>
              <a:path w="2565029" h="2588972">
                <a:moveTo>
                  <a:pt x="69897" y="0"/>
                </a:moveTo>
                <a:lnTo>
                  <a:pt x="2495132" y="0"/>
                </a:lnTo>
                <a:cubicBezTo>
                  <a:pt x="2533735" y="0"/>
                  <a:pt x="2565029" y="31294"/>
                  <a:pt x="2565029" y="69897"/>
                </a:cubicBezTo>
                <a:lnTo>
                  <a:pt x="2565029" y="2519075"/>
                </a:lnTo>
                <a:cubicBezTo>
                  <a:pt x="2565029" y="2557678"/>
                  <a:pt x="2533735" y="2588972"/>
                  <a:pt x="2495132" y="2588972"/>
                </a:cubicBezTo>
                <a:lnTo>
                  <a:pt x="69897" y="2588972"/>
                </a:lnTo>
                <a:cubicBezTo>
                  <a:pt x="31294" y="2588972"/>
                  <a:pt x="0" y="2557678"/>
                  <a:pt x="0" y="2519075"/>
                </a:cubicBezTo>
                <a:lnTo>
                  <a:pt x="0" y="69897"/>
                </a:lnTo>
                <a:cubicBezTo>
                  <a:pt x="0" y="31294"/>
                  <a:pt x="31294" y="0"/>
                  <a:pt x="69897" y="0"/>
                </a:cubicBezTo>
                <a:close/>
              </a:path>
            </a:pathLst>
          </a:cu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DDF45CC-3E53-4361-852F-16750ABA72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92303" y="6356350"/>
            <a:ext cx="1211855" cy="501650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25B8C08-2FE2-4EE7-8826-385416193D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95502">
            <a:off x="9975314" y="5853103"/>
            <a:ext cx="1761765" cy="1112151"/>
          </a:xfrm>
          <a:custGeom>
            <a:avLst/>
            <a:gdLst>
              <a:gd name="connsiteX0" fmla="*/ 1585229 w 1761765"/>
              <a:gd name="connsiteY0" fmla="*/ 764759 h 1112151"/>
              <a:gd name="connsiteX1" fmla="*/ 1623024 w 1761765"/>
              <a:gd name="connsiteY1" fmla="*/ 792810 h 1112151"/>
              <a:gd name="connsiteX2" fmla="*/ 1711735 w 1761765"/>
              <a:gd name="connsiteY2" fmla="*/ 970132 h 1112151"/>
              <a:gd name="connsiteX3" fmla="*/ 1761765 w 1761765"/>
              <a:gd name="connsiteY3" fmla="*/ 1112151 h 1112151"/>
              <a:gd name="connsiteX4" fmla="*/ 1621544 w 1761765"/>
              <a:gd name="connsiteY4" fmla="*/ 1095575 h 1112151"/>
              <a:gd name="connsiteX5" fmla="*/ 1594821 w 1761765"/>
              <a:gd name="connsiteY5" fmla="*/ 1019711 h 1112151"/>
              <a:gd name="connsiteX6" fmla="*/ 1513200 w 1761765"/>
              <a:gd name="connsiteY6" fmla="*/ 856627 h 1112151"/>
              <a:gd name="connsiteX7" fmla="*/ 1538499 w 1761765"/>
              <a:gd name="connsiteY7" fmla="*/ 770415 h 1112151"/>
              <a:gd name="connsiteX8" fmla="*/ 1585229 w 1761765"/>
              <a:gd name="connsiteY8" fmla="*/ 764759 h 1112151"/>
              <a:gd name="connsiteX9" fmla="*/ 933455 w 1761765"/>
              <a:gd name="connsiteY9" fmla="*/ 161308 h 1112151"/>
              <a:gd name="connsiteX10" fmla="*/ 957797 w 1761765"/>
              <a:gd name="connsiteY10" fmla="*/ 167970 h 1112151"/>
              <a:gd name="connsiteX11" fmla="*/ 1286982 w 1761765"/>
              <a:gd name="connsiteY11" fmla="*/ 387616 h 1112151"/>
              <a:gd name="connsiteX12" fmla="*/ 1293725 w 1761765"/>
              <a:gd name="connsiteY12" fmla="*/ 477075 h 1112151"/>
              <a:gd name="connsiteX13" fmla="*/ 1245453 w 1761765"/>
              <a:gd name="connsiteY13" fmla="*/ 499154 h 1112151"/>
              <a:gd name="connsiteX14" fmla="*/ 1245167 w 1761765"/>
              <a:gd name="connsiteY14" fmla="*/ 499154 h 1112151"/>
              <a:gd name="connsiteX15" fmla="*/ 1203638 w 1761765"/>
              <a:gd name="connsiteY15" fmla="*/ 484104 h 1112151"/>
              <a:gd name="connsiteX16" fmla="*/ 900647 w 1761765"/>
              <a:gd name="connsiteY16" fmla="*/ 281508 h 1112151"/>
              <a:gd name="connsiteX17" fmla="*/ 872454 w 1761765"/>
              <a:gd name="connsiteY17" fmla="*/ 196164 h 1112151"/>
              <a:gd name="connsiteX18" fmla="*/ 933455 w 1761765"/>
              <a:gd name="connsiteY18" fmla="*/ 161308 h 1112151"/>
              <a:gd name="connsiteX19" fmla="*/ 454020 w 1761765"/>
              <a:gd name="connsiteY19" fmla="*/ 13474 h 1112151"/>
              <a:gd name="connsiteX20" fmla="*/ 477919 w 1761765"/>
              <a:gd name="connsiteY20" fmla="*/ 21437 h 1112151"/>
              <a:gd name="connsiteX21" fmla="*/ 509236 w 1761765"/>
              <a:gd name="connsiteY21" fmla="*/ 84182 h 1112151"/>
              <a:gd name="connsiteX22" fmla="*/ 445829 w 1761765"/>
              <a:gd name="connsiteY22" fmla="*/ 139871 h 1112151"/>
              <a:gd name="connsiteX23" fmla="*/ 437447 w 1761765"/>
              <a:gd name="connsiteY23" fmla="*/ 139395 h 1112151"/>
              <a:gd name="connsiteX24" fmla="*/ 73211 w 1761765"/>
              <a:gd name="connsiteY24" fmla="*/ 137204 h 1112151"/>
              <a:gd name="connsiteX25" fmla="*/ 749 w 1761765"/>
              <a:gd name="connsiteY25" fmla="*/ 84082 h 1112151"/>
              <a:gd name="connsiteX26" fmla="*/ 53871 w 1761765"/>
              <a:gd name="connsiteY26" fmla="*/ 11621 h 1112151"/>
              <a:gd name="connsiteX27" fmla="*/ 58352 w 1761765"/>
              <a:gd name="connsiteY27" fmla="*/ 11093 h 1112151"/>
              <a:gd name="connsiteX28" fmla="*/ 454020 w 1761765"/>
              <a:gd name="connsiteY28" fmla="*/ 13474 h 1112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61765" h="1112151"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61765" y="1112151"/>
                </a:lnTo>
                <a:lnTo>
                  <a:pt x="1621544" y="1095575"/>
                </a:lnTo>
                <a:lnTo>
                  <a:pt x="1594821" y="1019711"/>
                </a:lnTo>
                <a:cubicBezTo>
                  <a:pt x="1571072" y="963752"/>
                  <a:pt x="1543819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933455" y="161308"/>
                </a:moveTo>
                <a:cubicBezTo>
                  <a:pt x="941692" y="161855"/>
                  <a:pt x="949959" y="164024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5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89" y="172649"/>
                  <a:pt x="908742" y="159670"/>
                  <a:pt x="933455" y="161308"/>
                </a:cubicBezTo>
                <a:close/>
                <a:moveTo>
                  <a:pt x="454020" y="13474"/>
                </a:moveTo>
                <a:cubicBezTo>
                  <a:pt x="462713" y="14543"/>
                  <a:pt x="470778" y="17324"/>
                  <a:pt x="477919" y="21437"/>
                </a:cubicBez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B6AF0B-09D6-EF9B-A080-7E68C0F11FC1}"/>
              </a:ext>
            </a:extLst>
          </p:cNvPr>
          <p:cNvPicPr>
            <a:picLocks noChangeAspect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36" y="472718"/>
            <a:ext cx="635844" cy="865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64A3AB1E-15BF-74F2-57BA-13320E067AE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6095" y="5490044"/>
            <a:ext cx="923810" cy="8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419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1FDA2-99E7-4596-A735-EAA62628E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 dirty="0"/>
              <a:t>What we will cover</a:t>
            </a:r>
            <a:r>
              <a:rPr lang="en-GB" sz="4000" dirty="0">
                <a:solidFill>
                  <a:srgbClr val="FFFFFF"/>
                </a:solidFill>
              </a:rPr>
              <a:t>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B8BF734-E3B3-0F2C-76C6-826A83A330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2034982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0442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726DAD-9D8E-5B5D-5836-B7F90D976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289BF-6FB8-CE9C-F074-FBBD0EC3D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Focus on the ‘Why’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F9866C-0C9A-3B71-1D22-9D17D95FEA98}"/>
              </a:ext>
            </a:extLst>
          </p:cNvPr>
          <p:cNvSpPr txBox="1"/>
          <p:nvPr/>
        </p:nvSpPr>
        <p:spPr>
          <a:xfrm>
            <a:off x="6383045" y="1944210"/>
            <a:ext cx="184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813CD7EB-7DEE-9F70-5B57-01260CC044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3576" y="1577051"/>
            <a:ext cx="4685380" cy="4351338"/>
          </a:xfr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76FF7FB-A36A-23C1-3C2C-48F4F41FEC85}"/>
              </a:ext>
            </a:extLst>
          </p:cNvPr>
          <p:cNvSpPr txBox="1"/>
          <p:nvPr/>
        </p:nvSpPr>
        <p:spPr>
          <a:xfrm>
            <a:off x="6179543" y="1228539"/>
            <a:ext cx="480367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highlight>
                  <a:srgbClr val="FFFF00"/>
                </a:highlight>
              </a:rPr>
              <a:t>Why?  </a:t>
            </a:r>
          </a:p>
          <a:p>
            <a:pPr algn="ctr"/>
            <a:endParaRPr lang="en-GB" sz="5000" b="1" dirty="0">
              <a:highlight>
                <a:srgbClr val="FFFF00"/>
              </a:highlight>
            </a:endParaRPr>
          </a:p>
          <a:p>
            <a:pPr algn="ctr"/>
            <a:r>
              <a:rPr lang="en-GB" sz="5000" b="1" dirty="0">
                <a:highlight>
                  <a:srgbClr val="FFFF00"/>
                </a:highlight>
              </a:rPr>
              <a:t>What are our vision and values around inclusion?</a:t>
            </a:r>
          </a:p>
        </p:txBody>
      </p:sp>
    </p:spTree>
    <p:extLst>
      <p:ext uri="{BB962C8B-B14F-4D97-AF65-F5344CB8AC3E}">
        <p14:creationId xmlns:p14="http://schemas.microsoft.com/office/powerpoint/2010/main" val="3565985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0DEFF-AAD9-445A-A5FC-1D02E5C5A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794" y="635135"/>
            <a:ext cx="7655427" cy="109252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b="1" dirty="0"/>
              <a:t>Our Vision &amp; Values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4A03DB-C579-A8D4-E054-167EFE644244}"/>
              </a:ext>
            </a:extLst>
          </p:cNvPr>
          <p:cNvSpPr txBox="1"/>
          <p:nvPr/>
        </p:nvSpPr>
        <p:spPr>
          <a:xfrm>
            <a:off x="4459705" y="544387"/>
            <a:ext cx="7165423" cy="56784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>
                <a:effectLst/>
                <a:latin typeface="Helvetica" pitchFamily="2" charset="0"/>
              </a:rPr>
              <a:t>Early years providers, schools and colleges should know precisely where children and young people with SEN are in their learning and development. They should:</a:t>
            </a:r>
          </a:p>
          <a:p>
            <a:endParaRPr lang="en-GB" sz="2000" dirty="0">
              <a:effectLst/>
              <a:latin typeface="Helvetica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Helvetica" pitchFamily="2" charset="0"/>
              </a:rPr>
              <a:t>ensure decisions are informed by the insights of parents and those of children and young people themselves,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Helvetica" pitchFamily="2" charset="0"/>
              </a:rPr>
              <a:t>﻿﻿have high ambitions and set stretching targets for them,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Helvetica" pitchFamily="2" charset="0"/>
              </a:rPr>
              <a:t>﻿﻿track their progress towards these goals,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Helvetica" pitchFamily="2" charset="0"/>
              </a:rPr>
              <a:t>﻿﻿keep under review the additional or different provision that is made for them,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Helvetica" pitchFamily="2" charset="0"/>
              </a:rPr>
              <a:t>﻿﻿promote positive outcomes in the wider areas of personal and social development, 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effectLst/>
                <a:latin typeface="Helvetica" pitchFamily="2" charset="0"/>
              </a:rPr>
              <a:t>﻿﻿ensure that the approaches used are based on the best possible evidence and are having the required impact on progress.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Helvetica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effectLst/>
              <a:latin typeface="Helvetica" pitchFamily="2" charset="0"/>
            </a:endParaRPr>
          </a:p>
          <a:p>
            <a:r>
              <a:rPr lang="en-GB" sz="2500" b="1" dirty="0">
                <a:latin typeface="Helvetica" pitchFamily="2" charset="0"/>
              </a:rPr>
              <a:t>SEND Code of Practice 2015</a:t>
            </a:r>
            <a:endParaRPr lang="en-GB" sz="2500" b="1" dirty="0">
              <a:effectLst/>
              <a:latin typeface="Helvetica" pitchFamily="2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F9D7C7-7A8F-6E64-D7A2-B0638CCCA2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06662"/>
            <a:ext cx="2847109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>
                <a:highlight>
                  <a:srgbClr val="00FFFF"/>
                </a:highlight>
              </a:rPr>
              <a:t>In line with the SEND Code of Practice</a:t>
            </a:r>
          </a:p>
        </p:txBody>
      </p:sp>
    </p:spTree>
    <p:extLst>
      <p:ext uri="{BB962C8B-B14F-4D97-AF65-F5344CB8AC3E}">
        <p14:creationId xmlns:p14="http://schemas.microsoft.com/office/powerpoint/2010/main" val="1331853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0EFCA0-BE9B-D2F1-9924-15D3B674B6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en-US" sz="5400" dirty="0"/>
              <a:t>Key thoughts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5C35D5-38A1-2B3E-D569-C778D55364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anchor="t">
            <a:normAutofit/>
          </a:bodyPr>
          <a:lstStyle/>
          <a:p>
            <a:r>
              <a:rPr lang="en-US" sz="2200" dirty="0"/>
              <a:t>What is inclusive practice?</a:t>
            </a:r>
          </a:p>
          <a:p>
            <a:r>
              <a:rPr lang="en-US" sz="2200" dirty="0"/>
              <a:t>Are we monitoring to prove something or improve something?</a:t>
            </a:r>
          </a:p>
          <a:p>
            <a:r>
              <a:rPr lang="en-US" sz="2200" dirty="0"/>
              <a:t>Ask your child- how can I help you be your best self?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8BEB9D9-01B9-067D-8AF9-B12F9784FF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73" r="425"/>
          <a:stretch/>
        </p:blipFill>
        <p:spPr bwMode="auto">
          <a:xfrm>
            <a:off x="4703214" y="978306"/>
            <a:ext cx="6903720" cy="3227476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D4E2DC2-5F17-9DA9-3080-A2260A7D29A1}"/>
              </a:ext>
            </a:extLst>
          </p:cNvPr>
          <p:cNvSpPr txBox="1"/>
          <p:nvPr/>
        </p:nvSpPr>
        <p:spPr>
          <a:xfrm>
            <a:off x="4364131" y="4945561"/>
            <a:ext cx="782786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>
                <a:highlight>
                  <a:srgbClr val="FFFF00"/>
                </a:highlight>
              </a:rPr>
              <a:t>Exclusion                    Inclusion                       True inclusion</a:t>
            </a:r>
          </a:p>
        </p:txBody>
      </p:sp>
    </p:spTree>
    <p:extLst>
      <p:ext uri="{BB962C8B-B14F-4D97-AF65-F5344CB8AC3E}">
        <p14:creationId xmlns:p14="http://schemas.microsoft.com/office/powerpoint/2010/main" val="876573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42A21-C3F1-4C29-9CB8-22DE5EB697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Focus on the ‘How’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69A283-7396-4781-8E25-D4DF880D1BA6}"/>
              </a:ext>
            </a:extLst>
          </p:cNvPr>
          <p:cNvSpPr txBox="1"/>
          <p:nvPr/>
        </p:nvSpPr>
        <p:spPr>
          <a:xfrm>
            <a:off x="6383045" y="1944210"/>
            <a:ext cx="184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A4EC3DD0-BEC8-4218-9EB8-1FA0F43000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3576" y="1577051"/>
            <a:ext cx="4685380" cy="4351338"/>
          </a:xfr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E2DF216-267F-4270-9824-941A725500C1}"/>
              </a:ext>
            </a:extLst>
          </p:cNvPr>
          <p:cNvSpPr txBox="1"/>
          <p:nvPr/>
        </p:nvSpPr>
        <p:spPr>
          <a:xfrm>
            <a:off x="6179543" y="1228539"/>
            <a:ext cx="480367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>
                <a:highlight>
                  <a:srgbClr val="FFFF00"/>
                </a:highlight>
              </a:rPr>
              <a:t>How?  </a:t>
            </a:r>
          </a:p>
          <a:p>
            <a:pPr algn="ctr"/>
            <a:endParaRPr lang="en-GB" sz="5000" b="1" dirty="0">
              <a:highlight>
                <a:srgbClr val="FFFF00"/>
              </a:highlight>
            </a:endParaRPr>
          </a:p>
          <a:p>
            <a:pPr algn="ctr"/>
            <a:r>
              <a:rPr lang="en-GB" sz="5000" b="1" dirty="0">
                <a:highlight>
                  <a:srgbClr val="FFFF00"/>
                </a:highlight>
              </a:rPr>
              <a:t>Our practice, how we go about doing things</a:t>
            </a:r>
          </a:p>
        </p:txBody>
      </p:sp>
    </p:spTree>
    <p:extLst>
      <p:ext uri="{BB962C8B-B14F-4D97-AF65-F5344CB8AC3E}">
        <p14:creationId xmlns:p14="http://schemas.microsoft.com/office/powerpoint/2010/main" val="1475762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CD55C-E69F-7FE3-5953-2AC6CDF8A8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58959F-40C7-597C-7B9F-85EC975E8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53" y="632402"/>
            <a:ext cx="10515600" cy="7239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tx2">
                    <a:lumMod val="75000"/>
                  </a:schemeClr>
                </a:solidFill>
                <a:ea typeface="Calibri Light"/>
                <a:cs typeface="Calibri Light"/>
              </a:rPr>
              <a:t>Your child has a PLP as he/she are on the SEND Register and have support in place at school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BC3248-A222-558A-FE8A-AD708B56203F}"/>
              </a:ext>
            </a:extLst>
          </p:cNvPr>
          <p:cNvSpPr txBox="1"/>
          <p:nvPr/>
        </p:nvSpPr>
        <p:spPr>
          <a:xfrm>
            <a:off x="7350793" y="3159946"/>
            <a:ext cx="3076575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highlight>
                  <a:srgbClr val="FFFF00"/>
                </a:highlight>
              </a:rPr>
              <a:t>EHCP</a:t>
            </a:r>
            <a:r>
              <a:rPr lang="en-GB" sz="2500" dirty="0"/>
              <a:t> – child requires more additional and / or different support than is available through the school’s SENS offer.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7ACABB7-E4D5-862D-1EB9-3EFFA1B21BF7}"/>
              </a:ext>
            </a:extLst>
          </p:cNvPr>
          <p:cNvSpPr txBox="1"/>
          <p:nvPr/>
        </p:nvSpPr>
        <p:spPr>
          <a:xfrm>
            <a:off x="1585731" y="3021447"/>
            <a:ext cx="3076575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highlight>
                  <a:srgbClr val="FFFF00"/>
                </a:highlight>
              </a:rPr>
              <a:t>SEN Support</a:t>
            </a:r>
            <a:r>
              <a:rPr lang="en-GB" sz="2500" dirty="0"/>
              <a:t>– child requires something additional and / or different to the core provision and a short term graduated response has not resulted in sufficient progress.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037FC8DA-FE6B-BFD1-9769-C427383895B2}"/>
              </a:ext>
            </a:extLst>
          </p:cNvPr>
          <p:cNvCxnSpPr/>
          <p:nvPr/>
        </p:nvCxnSpPr>
        <p:spPr>
          <a:xfrm>
            <a:off x="1285875" y="2152650"/>
            <a:ext cx="9077325" cy="0"/>
          </a:xfrm>
          <a:prstGeom prst="straightConnector1">
            <a:avLst/>
          </a:prstGeom>
          <a:ln w="57150" cap="flat" cmpd="sng" algn="ctr">
            <a:solidFill>
              <a:schemeClr val="accent1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13" name="Picture 12" descr="A close-up of a logo&#10;&#10;Description automatically generated with medium confidence">
            <a:extLst>
              <a:ext uri="{FF2B5EF4-FFF2-40B4-BE49-F238E27FC236}">
                <a16:creationId xmlns:a16="http://schemas.microsoft.com/office/drawing/2014/main" id="{10C2C368-4034-CBEE-2EF8-BA2202F2DE5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644570"/>
            <a:ext cx="3171463" cy="1213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586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32023-E1E4-4AEF-8BF4-1BF18C1F1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r>
              <a:rPr lang="en-GB" sz="4000" dirty="0"/>
              <a:t>How: Planning for SEND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A4A7C41-E435-D553-6EB2-133573033E9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9117982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7491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5" name="Rectangle 1034">
            <a:extLst>
              <a:ext uri="{FF2B5EF4-FFF2-40B4-BE49-F238E27FC236}">
                <a16:creationId xmlns:a16="http://schemas.microsoft.com/office/drawing/2014/main" id="{687AFE0E-B37D-4531-AFE8-231C8348EA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81E6B9-7130-6394-C1F9-D1EFC80A0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The Pupil Learning Plan is….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7F70D8-4794-968A-CDEE-2A9CBB3E81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013625"/>
            <a:ext cx="4614759" cy="416333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3000" dirty="0"/>
              <a:t>Called a </a:t>
            </a:r>
            <a:r>
              <a:rPr lang="en-US" sz="3000" dirty="0">
                <a:highlight>
                  <a:srgbClr val="00FFFF"/>
                </a:highlight>
              </a:rPr>
              <a:t>Learning Plan  </a:t>
            </a:r>
            <a:r>
              <a:rPr lang="en-US" sz="3000" dirty="0"/>
              <a:t>as we need your child to learn!</a:t>
            </a:r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r>
              <a:rPr lang="en-US" sz="3000" dirty="0"/>
              <a:t>It is a </a:t>
            </a:r>
            <a:r>
              <a:rPr lang="en-US" sz="3000" dirty="0">
                <a:highlight>
                  <a:srgbClr val="00FFFF"/>
                </a:highlight>
              </a:rPr>
              <a:t>process</a:t>
            </a:r>
            <a:r>
              <a:rPr lang="en-US" sz="3000" dirty="0"/>
              <a:t>, and we need to </a:t>
            </a:r>
            <a:r>
              <a:rPr lang="en-US" sz="3000" dirty="0">
                <a:highlight>
                  <a:srgbClr val="00FFFF"/>
                </a:highlight>
              </a:rPr>
              <a:t>capture</a:t>
            </a:r>
            <a:r>
              <a:rPr lang="en-US" sz="3000" dirty="0"/>
              <a:t> the process</a:t>
            </a:r>
          </a:p>
          <a:p>
            <a:pPr marL="0" indent="0">
              <a:buNone/>
            </a:pPr>
            <a:endParaRPr lang="en-US" sz="3000" dirty="0"/>
          </a:p>
          <a:p>
            <a:pPr marL="0" indent="0">
              <a:buNone/>
            </a:pPr>
            <a:r>
              <a:rPr lang="en-US" sz="3000" dirty="0"/>
              <a:t>‘a capture of a </a:t>
            </a:r>
            <a:r>
              <a:rPr lang="en-US" sz="3000" dirty="0">
                <a:highlight>
                  <a:srgbClr val="00FFFF"/>
                </a:highlight>
              </a:rPr>
              <a:t>graduated response</a:t>
            </a:r>
            <a:r>
              <a:rPr lang="en-US" sz="3000" dirty="0"/>
              <a:t>’ rather than a success plan</a:t>
            </a:r>
          </a:p>
        </p:txBody>
      </p:sp>
      <p:pic>
        <p:nvPicPr>
          <p:cNvPr id="1026" name="Picture 2" descr="Old Camera Images – Browse 763,377 Stock Photos, Vectors ...">
            <a:extLst>
              <a:ext uri="{FF2B5EF4-FFF2-40B4-BE49-F238E27FC236}">
                <a16:creationId xmlns:a16="http://schemas.microsoft.com/office/drawing/2014/main" id="{5B09FB86-6DC9-8D9F-B7F4-E586112D0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9" r="10008"/>
          <a:stretch>
            <a:fillRect/>
          </a:stretch>
        </p:blipFill>
        <p:spPr bwMode="auto">
          <a:xfrm>
            <a:off x="6101338" y="2015168"/>
            <a:ext cx="5283866" cy="4210442"/>
          </a:xfrm>
          <a:custGeom>
            <a:avLst/>
            <a:gdLst/>
            <a:ahLst/>
            <a:cxnLst/>
            <a:rect l="l" t="t" r="r" b="b"/>
            <a:pathLst>
              <a:path w="5283866" h="4210442">
                <a:moveTo>
                  <a:pt x="839883" y="18"/>
                </a:moveTo>
                <a:cubicBezTo>
                  <a:pt x="851945" y="328"/>
                  <a:pt x="864423" y="4671"/>
                  <a:pt x="875727" y="6050"/>
                </a:cubicBezTo>
                <a:cubicBezTo>
                  <a:pt x="1125267" y="36932"/>
                  <a:pt x="1374804" y="70296"/>
                  <a:pt x="1624617" y="99799"/>
                </a:cubicBezTo>
                <a:cubicBezTo>
                  <a:pt x="1858164" y="127373"/>
                  <a:pt x="2093363" y="133714"/>
                  <a:pt x="2328012" y="148051"/>
                </a:cubicBezTo>
                <a:cubicBezTo>
                  <a:pt x="2612016" y="165424"/>
                  <a:pt x="2895470" y="189965"/>
                  <a:pt x="3177820" y="228566"/>
                </a:cubicBezTo>
                <a:cubicBezTo>
                  <a:pt x="3373866" y="255590"/>
                  <a:pt x="3571843" y="274338"/>
                  <a:pt x="3770646" y="252831"/>
                </a:cubicBezTo>
                <a:cubicBezTo>
                  <a:pt x="3780572" y="251727"/>
                  <a:pt x="3791878" y="248144"/>
                  <a:pt x="3800149" y="251727"/>
                </a:cubicBezTo>
                <a:cubicBezTo>
                  <a:pt x="3896658" y="291986"/>
                  <a:pt x="4001986" y="263033"/>
                  <a:pt x="4102076" y="288400"/>
                </a:cubicBezTo>
                <a:cubicBezTo>
                  <a:pt x="4076434" y="386286"/>
                  <a:pt x="3966416" y="378289"/>
                  <a:pt x="3904377" y="446120"/>
                </a:cubicBezTo>
                <a:cubicBezTo>
                  <a:pt x="4005570" y="473141"/>
                  <a:pt x="4096562" y="500439"/>
                  <a:pt x="4188933" y="520843"/>
                </a:cubicBezTo>
                <a:cubicBezTo>
                  <a:pt x="4286818" y="542350"/>
                  <a:pt x="4369813" y="600531"/>
                  <a:pt x="4465492" y="626449"/>
                </a:cubicBezTo>
                <a:cubicBezTo>
                  <a:pt x="4485897" y="631964"/>
                  <a:pt x="4510437" y="651264"/>
                  <a:pt x="4517606" y="670015"/>
                </a:cubicBezTo>
                <a:cubicBezTo>
                  <a:pt x="4540768" y="730677"/>
                  <a:pt x="5003171" y="900804"/>
                  <a:pt x="4948576" y="954847"/>
                </a:cubicBezTo>
                <a:cubicBezTo>
                  <a:pt x="4925966" y="977182"/>
                  <a:pt x="4896738" y="993174"/>
                  <a:pt x="4866132" y="1015233"/>
                </a:cubicBezTo>
                <a:cubicBezTo>
                  <a:pt x="4912180" y="1056869"/>
                  <a:pt x="4964017" y="1075067"/>
                  <a:pt x="5019164" y="1087474"/>
                </a:cubicBezTo>
                <a:cubicBezTo>
                  <a:pt x="5035708" y="1091335"/>
                  <a:pt x="5051977" y="1099055"/>
                  <a:pt x="5053630" y="1117806"/>
                </a:cubicBezTo>
                <a:cubicBezTo>
                  <a:pt x="5055284" y="1137382"/>
                  <a:pt x="5038464" y="1145101"/>
                  <a:pt x="5024404" y="1154202"/>
                </a:cubicBezTo>
                <a:cubicBezTo>
                  <a:pt x="5004826" y="1166885"/>
                  <a:pt x="4985800" y="1177916"/>
                  <a:pt x="4960984" y="1179569"/>
                </a:cubicBezTo>
                <a:cubicBezTo>
                  <a:pt x="4920176" y="1182051"/>
                  <a:pt x="4900600" y="1217344"/>
                  <a:pt x="4876887" y="1243814"/>
                </a:cubicBezTo>
                <a:cubicBezTo>
                  <a:pt x="4863652" y="1258705"/>
                  <a:pt x="4857034" y="1288759"/>
                  <a:pt x="4880195" y="1293998"/>
                </a:cubicBezTo>
                <a:cubicBezTo>
                  <a:pt x="4935892" y="1306682"/>
                  <a:pt x="4931480" y="1343355"/>
                  <a:pt x="4930104" y="1384991"/>
                </a:cubicBezTo>
                <a:cubicBezTo>
                  <a:pt x="4928173" y="1436553"/>
                  <a:pt x="4895360" y="1460265"/>
                  <a:pt x="4855103" y="1480119"/>
                </a:cubicBezTo>
                <a:cubicBezTo>
                  <a:pt x="4841316" y="1487011"/>
                  <a:pt x="4821740" y="1486735"/>
                  <a:pt x="4816500" y="1508242"/>
                </a:cubicBezTo>
                <a:cubicBezTo>
                  <a:pt x="4839110" y="1528648"/>
                  <a:pt x="4866684" y="1512103"/>
                  <a:pt x="4890949" y="1517893"/>
                </a:cubicBezTo>
                <a:cubicBezTo>
                  <a:pt x="4911077" y="1522581"/>
                  <a:pt x="4944441" y="1520100"/>
                  <a:pt x="4916868" y="1557599"/>
                </a:cubicBezTo>
                <a:cubicBezTo>
                  <a:pt x="4908870" y="1568352"/>
                  <a:pt x="4918245" y="1576625"/>
                  <a:pt x="4928448" y="1577453"/>
                </a:cubicBezTo>
                <a:cubicBezTo>
                  <a:pt x="5010066" y="1586000"/>
                  <a:pt x="4972566" y="1661827"/>
                  <a:pt x="4998760" y="1701809"/>
                </a:cubicBezTo>
                <a:cubicBezTo>
                  <a:pt x="5005928" y="1712836"/>
                  <a:pt x="4998208" y="1731862"/>
                  <a:pt x="4986903" y="1736550"/>
                </a:cubicBezTo>
                <a:cubicBezTo>
                  <a:pt x="4914660" y="1767432"/>
                  <a:pt x="4904735" y="1841053"/>
                  <a:pt x="4869716" y="1904472"/>
                </a:cubicBezTo>
                <a:cubicBezTo>
                  <a:pt x="4907768" y="1929562"/>
                  <a:pt x="4953264" y="1935077"/>
                  <a:pt x="4994348" y="1951346"/>
                </a:cubicBezTo>
                <a:cubicBezTo>
                  <a:pt x="5037087" y="1968441"/>
                  <a:pt x="5037087" y="1981125"/>
                  <a:pt x="5001792" y="2030756"/>
                </a:cubicBezTo>
                <a:cubicBezTo>
                  <a:pt x="5093611" y="2041511"/>
                  <a:pt x="5093611" y="2041511"/>
                  <a:pt x="5065212" y="2119543"/>
                </a:cubicBezTo>
                <a:cubicBezTo>
                  <a:pt x="5142142" y="2126712"/>
                  <a:pt x="5192876" y="2163660"/>
                  <a:pt x="5204732" y="2244450"/>
                </a:cubicBezTo>
                <a:cubicBezTo>
                  <a:pt x="5210523" y="2283604"/>
                  <a:pt x="5245265" y="2302077"/>
                  <a:pt x="5283866" y="2328272"/>
                </a:cubicBezTo>
                <a:cubicBezTo>
                  <a:pt x="5235890" y="2353641"/>
                  <a:pt x="5203354" y="2406580"/>
                  <a:pt x="5147380" y="2350606"/>
                </a:cubicBezTo>
                <a:cubicBezTo>
                  <a:pt x="5126976" y="2330203"/>
                  <a:pt x="5128904" y="2356121"/>
                  <a:pt x="5126148" y="2363566"/>
                </a:cubicBezTo>
                <a:cubicBezTo>
                  <a:pt x="5119532" y="2381764"/>
                  <a:pt x="5133316" y="2393897"/>
                  <a:pt x="5142417" y="2407682"/>
                </a:cubicBezTo>
                <a:cubicBezTo>
                  <a:pt x="5151240" y="2421470"/>
                  <a:pt x="5161718" y="2436083"/>
                  <a:pt x="5164200" y="2451526"/>
                </a:cubicBezTo>
                <a:cubicBezTo>
                  <a:pt x="5165852" y="2462279"/>
                  <a:pt x="5157858" y="2477994"/>
                  <a:pt x="5149034" y="2485992"/>
                </a:cubicBezTo>
                <a:cubicBezTo>
                  <a:pt x="5102710" y="2528178"/>
                  <a:pt x="5130284" y="2623031"/>
                  <a:pt x="5042601" y="2635164"/>
                </a:cubicBezTo>
                <a:cubicBezTo>
                  <a:pt x="5003171" y="2640677"/>
                  <a:pt x="4984146" y="2675420"/>
                  <a:pt x="4955194" y="2694445"/>
                </a:cubicBezTo>
                <a:cubicBezTo>
                  <a:pt x="4854552" y="2760897"/>
                  <a:pt x="4787272" y="2846375"/>
                  <a:pt x="4756116" y="2963836"/>
                </a:cubicBezTo>
                <a:cubicBezTo>
                  <a:pt x="4747568" y="2996372"/>
                  <a:pt x="4714754" y="3022569"/>
                  <a:pt x="4693523" y="3051244"/>
                </a:cubicBezTo>
                <a:cubicBezTo>
                  <a:pt x="4703726" y="3072199"/>
                  <a:pt x="4759424" y="3026979"/>
                  <a:pt x="4739848" y="3082125"/>
                </a:cubicBezTo>
                <a:cubicBezTo>
                  <a:pt x="4724958" y="3123486"/>
                  <a:pt x="4686906" y="3149129"/>
                  <a:pt x="4651060" y="3173670"/>
                </a:cubicBezTo>
                <a:cubicBezTo>
                  <a:pt x="4610252" y="3201518"/>
                  <a:pt x="4565032" y="3223852"/>
                  <a:pt x="4546556" y="3275413"/>
                </a:cubicBezTo>
                <a:cubicBezTo>
                  <a:pt x="4542697" y="3286444"/>
                  <a:pt x="4530288" y="3298024"/>
                  <a:pt x="4519261" y="3302437"/>
                </a:cubicBezTo>
                <a:cubicBezTo>
                  <a:pt x="3944081" y="4209875"/>
                  <a:pt x="2528194" y="4215939"/>
                  <a:pt x="2364961" y="4209597"/>
                </a:cubicBezTo>
                <a:cubicBezTo>
                  <a:pt x="2167260" y="4201602"/>
                  <a:pt x="1980313" y="4145627"/>
                  <a:pt x="1796951" y="4075867"/>
                </a:cubicBezTo>
                <a:cubicBezTo>
                  <a:pt x="1719469" y="4046365"/>
                  <a:pt x="1647505" y="4004453"/>
                  <a:pt x="1572227" y="3971917"/>
                </a:cubicBezTo>
                <a:cubicBezTo>
                  <a:pt x="1468277" y="3926971"/>
                  <a:pt x="1388040" y="3841219"/>
                  <a:pt x="1284364" y="3805097"/>
                </a:cubicBezTo>
                <a:cubicBezTo>
                  <a:pt x="1177655" y="3767873"/>
                  <a:pt x="1086388" y="3699767"/>
                  <a:pt x="976645" y="3670815"/>
                </a:cubicBezTo>
                <a:cubicBezTo>
                  <a:pt x="918742" y="3655375"/>
                  <a:pt x="862768" y="3627527"/>
                  <a:pt x="871866" y="3547839"/>
                </a:cubicBezTo>
                <a:cubicBezTo>
                  <a:pt x="874349" y="3525228"/>
                  <a:pt x="859184" y="3506755"/>
                  <a:pt x="835195" y="3513373"/>
                </a:cubicBezTo>
                <a:cubicBezTo>
                  <a:pt x="789424" y="3525780"/>
                  <a:pt x="768744" y="3492967"/>
                  <a:pt x="743375" y="3468427"/>
                </a:cubicBezTo>
                <a:cubicBezTo>
                  <a:pt x="698156" y="3424863"/>
                  <a:pt x="655142" y="3378540"/>
                  <a:pt x="583175" y="3371370"/>
                </a:cubicBezTo>
                <a:cubicBezTo>
                  <a:pt x="596961" y="3337178"/>
                  <a:pt x="620399" y="3342142"/>
                  <a:pt x="641906" y="3349311"/>
                </a:cubicBezTo>
                <a:cubicBezTo>
                  <a:pt x="698432" y="3368062"/>
                  <a:pt x="754405" y="3389293"/>
                  <a:pt x="810930" y="3408042"/>
                </a:cubicBezTo>
                <a:cubicBezTo>
                  <a:pt x="847878" y="3420175"/>
                  <a:pt x="884551" y="3437271"/>
                  <a:pt x="933908" y="3423758"/>
                </a:cubicBezTo>
                <a:cubicBezTo>
                  <a:pt x="891445" y="3354826"/>
                  <a:pt x="819202" y="3342418"/>
                  <a:pt x="760747" y="3321187"/>
                </a:cubicBezTo>
                <a:cubicBezTo>
                  <a:pt x="687678" y="3294441"/>
                  <a:pt x="644664" y="3243980"/>
                  <a:pt x="593101" y="3187731"/>
                </a:cubicBezTo>
                <a:cubicBezTo>
                  <a:pt x="646869" y="3174220"/>
                  <a:pt x="680233" y="3215581"/>
                  <a:pt x="722419" y="3213374"/>
                </a:cubicBezTo>
                <a:cubicBezTo>
                  <a:pt x="724627" y="3206207"/>
                  <a:pt x="728486" y="3195729"/>
                  <a:pt x="727934" y="3195451"/>
                </a:cubicBezTo>
                <a:cubicBezTo>
                  <a:pt x="659002" y="3164570"/>
                  <a:pt x="626741" y="3106666"/>
                  <a:pt x="615987" y="3036630"/>
                </a:cubicBezTo>
                <a:cubicBezTo>
                  <a:pt x="610473" y="3000510"/>
                  <a:pt x="585381" y="2989205"/>
                  <a:pt x="560564" y="2972660"/>
                </a:cubicBezTo>
                <a:cubicBezTo>
                  <a:pt x="473984" y="2913930"/>
                  <a:pt x="382441" y="2860713"/>
                  <a:pt x="311302" y="2779924"/>
                </a:cubicBezTo>
                <a:cubicBezTo>
                  <a:pt x="393471" y="2790677"/>
                  <a:pt x="459371" y="2843341"/>
                  <a:pt x="547882" y="2865952"/>
                </a:cubicBezTo>
                <a:cubicBezTo>
                  <a:pt x="477570" y="2777166"/>
                  <a:pt x="386577" y="2732222"/>
                  <a:pt x="303582" y="2678453"/>
                </a:cubicBezTo>
                <a:cubicBezTo>
                  <a:pt x="265806" y="2653913"/>
                  <a:pt x="230790" y="2622479"/>
                  <a:pt x="185016" y="2609244"/>
                </a:cubicBezTo>
                <a:cubicBezTo>
                  <a:pt x="168748" y="2604556"/>
                  <a:pt x="142002" y="2594630"/>
                  <a:pt x="154963" y="2568435"/>
                </a:cubicBezTo>
                <a:cubicBezTo>
                  <a:pt x="165990" y="2546654"/>
                  <a:pt x="187773" y="2553269"/>
                  <a:pt x="207627" y="2559612"/>
                </a:cubicBezTo>
                <a:cubicBezTo>
                  <a:pt x="255328" y="2575330"/>
                  <a:pt x="304685" y="2575604"/>
                  <a:pt x="369207" y="2575330"/>
                </a:cubicBezTo>
                <a:cubicBezTo>
                  <a:pt x="315163" y="2503363"/>
                  <a:pt x="216174" y="2524871"/>
                  <a:pt x="169852" y="2449319"/>
                </a:cubicBezTo>
                <a:cubicBezTo>
                  <a:pt x="227755" y="2436083"/>
                  <a:pt x="272424" y="2463381"/>
                  <a:pt x="319299" y="2468619"/>
                </a:cubicBezTo>
                <a:cubicBezTo>
                  <a:pt x="361761" y="2473307"/>
                  <a:pt x="372239" y="2460624"/>
                  <a:pt x="362313" y="2418988"/>
                </a:cubicBezTo>
                <a:cubicBezTo>
                  <a:pt x="346873" y="2354190"/>
                  <a:pt x="370034" y="2321102"/>
                  <a:pt x="431798" y="2338750"/>
                </a:cubicBezTo>
                <a:cubicBezTo>
                  <a:pt x="489149" y="2355293"/>
                  <a:pt x="495215" y="2331030"/>
                  <a:pt x="479775" y="2294082"/>
                </a:cubicBezTo>
                <a:cubicBezTo>
                  <a:pt x="457716" y="2240315"/>
                  <a:pt x="482807" y="2198678"/>
                  <a:pt x="499903" y="2153458"/>
                </a:cubicBezTo>
                <a:cubicBezTo>
                  <a:pt x="526099" y="2084525"/>
                  <a:pt x="515069" y="2050885"/>
                  <a:pt x="458544" y="1999599"/>
                </a:cubicBezTo>
                <a:cubicBezTo>
                  <a:pt x="426835" y="1970921"/>
                  <a:pt x="392645" y="1946658"/>
                  <a:pt x="346596" y="1921843"/>
                </a:cubicBezTo>
                <a:cubicBezTo>
                  <a:pt x="452753" y="1908331"/>
                  <a:pt x="341358" y="1862836"/>
                  <a:pt x="378857" y="1834435"/>
                </a:cubicBezTo>
                <a:cubicBezTo>
                  <a:pt x="453856" y="1822854"/>
                  <a:pt x="515069" y="1913294"/>
                  <a:pt x="617091" y="1887376"/>
                </a:cubicBezTo>
                <a:cubicBezTo>
                  <a:pt x="491080" y="1809066"/>
                  <a:pt x="351835" y="1783423"/>
                  <a:pt x="260568" y="1679198"/>
                </a:cubicBezTo>
                <a:cubicBezTo>
                  <a:pt x="281523" y="1655484"/>
                  <a:pt x="302479" y="1677543"/>
                  <a:pt x="320402" y="1668720"/>
                </a:cubicBezTo>
                <a:cubicBezTo>
                  <a:pt x="319850" y="1663205"/>
                  <a:pt x="321230" y="1654932"/>
                  <a:pt x="317920" y="1652452"/>
                </a:cubicBezTo>
                <a:cubicBezTo>
                  <a:pt x="249815" y="1595650"/>
                  <a:pt x="248711" y="1594273"/>
                  <a:pt x="321779" y="1552359"/>
                </a:cubicBezTo>
                <a:cubicBezTo>
                  <a:pt x="347424" y="1537746"/>
                  <a:pt x="345218" y="1524786"/>
                  <a:pt x="331707" y="1506313"/>
                </a:cubicBezTo>
                <a:cubicBezTo>
                  <a:pt x="322055" y="1493353"/>
                  <a:pt x="310475" y="1481772"/>
                  <a:pt x="315990" y="1453371"/>
                </a:cubicBezTo>
                <a:cubicBezTo>
                  <a:pt x="355971" y="1489769"/>
                  <a:pt x="549259" y="1477912"/>
                  <a:pt x="583450" y="1474052"/>
                </a:cubicBezTo>
                <a:cubicBezTo>
                  <a:pt x="621777" y="1469917"/>
                  <a:pt x="659553" y="1452269"/>
                  <a:pt x="699809" y="1461919"/>
                </a:cubicBezTo>
                <a:cubicBezTo>
                  <a:pt x="732070" y="1469641"/>
                  <a:pt x="881516" y="1544364"/>
                  <a:pt x="902750" y="1458612"/>
                </a:cubicBezTo>
                <a:cubicBezTo>
                  <a:pt x="903853" y="1454475"/>
                  <a:pt x="964237" y="1464127"/>
                  <a:pt x="996774" y="1468814"/>
                </a:cubicBezTo>
                <a:cubicBezTo>
                  <a:pt x="1025451" y="1472674"/>
                  <a:pt x="1057712" y="1489769"/>
                  <a:pt x="1077012" y="1455578"/>
                </a:cubicBezTo>
                <a:cubicBezTo>
                  <a:pt x="1088317" y="1435450"/>
                  <a:pt x="1041719" y="1396571"/>
                  <a:pt x="1000083" y="1393262"/>
                </a:cubicBezTo>
                <a:cubicBezTo>
                  <a:pt x="963961" y="1390229"/>
                  <a:pt x="926186" y="1385817"/>
                  <a:pt x="891720" y="1394089"/>
                </a:cubicBezTo>
                <a:cubicBezTo>
                  <a:pt x="849258" y="1404017"/>
                  <a:pt x="826372" y="1388024"/>
                  <a:pt x="814515" y="1353557"/>
                </a:cubicBezTo>
                <a:cubicBezTo>
                  <a:pt x="801280" y="1315506"/>
                  <a:pt x="775911" y="1297858"/>
                  <a:pt x="740895" y="1280211"/>
                </a:cubicBezTo>
                <a:cubicBezTo>
                  <a:pt x="655967" y="1237474"/>
                  <a:pt x="574352" y="1188118"/>
                  <a:pt x="481154" y="1163301"/>
                </a:cubicBezTo>
                <a:cubicBezTo>
                  <a:pt x="462679" y="1158337"/>
                  <a:pt x="442276" y="1151719"/>
                  <a:pt x="433728" y="1118909"/>
                </a:cubicBezTo>
                <a:cubicBezTo>
                  <a:pt x="686023" y="1167987"/>
                  <a:pt x="915984" y="1295929"/>
                  <a:pt x="1176276" y="1288484"/>
                </a:cubicBezTo>
                <a:cubicBezTo>
                  <a:pt x="1105137" y="1247950"/>
                  <a:pt x="1022694" y="1245745"/>
                  <a:pt x="946867" y="1217344"/>
                </a:cubicBezTo>
                <a:cubicBezTo>
                  <a:pt x="1000635" y="1196113"/>
                  <a:pt x="1051094" y="1218172"/>
                  <a:pt x="1102104" y="1230304"/>
                </a:cubicBezTo>
                <a:cubicBezTo>
                  <a:pt x="1144843" y="1240230"/>
                  <a:pt x="1183446" y="1241885"/>
                  <a:pt x="1188133" y="1182603"/>
                </a:cubicBezTo>
                <a:cubicBezTo>
                  <a:pt x="1186478" y="1178742"/>
                  <a:pt x="1186754" y="1173780"/>
                  <a:pt x="1187030" y="1169092"/>
                </a:cubicBezTo>
                <a:cubicBezTo>
                  <a:pt x="1172690" y="1144552"/>
                  <a:pt x="1150358" y="1131868"/>
                  <a:pt x="1123887" y="1124698"/>
                </a:cubicBezTo>
                <a:cubicBezTo>
                  <a:pt x="1107894" y="1120286"/>
                  <a:pt x="1086663" y="1113668"/>
                  <a:pt x="1086938" y="1096023"/>
                </a:cubicBezTo>
                <a:cubicBezTo>
                  <a:pt x="1087765" y="1030674"/>
                  <a:pt x="1036756" y="1011647"/>
                  <a:pt x="985744" y="992622"/>
                </a:cubicBezTo>
                <a:cubicBezTo>
                  <a:pt x="1014145" y="960086"/>
                  <a:pt x="1036479" y="984074"/>
                  <a:pt x="1057987" y="981594"/>
                </a:cubicBezTo>
                <a:cubicBezTo>
                  <a:pt x="1072049" y="979939"/>
                  <a:pt x="1084733" y="976906"/>
                  <a:pt x="1084733" y="960086"/>
                </a:cubicBezTo>
                <a:cubicBezTo>
                  <a:pt x="1085008" y="946023"/>
                  <a:pt x="1078390" y="930030"/>
                  <a:pt x="1064605" y="929756"/>
                </a:cubicBezTo>
                <a:cubicBezTo>
                  <a:pt x="978300" y="927273"/>
                  <a:pt x="930599" y="836833"/>
                  <a:pt x="840985" y="836558"/>
                </a:cubicBezTo>
                <a:cubicBezTo>
                  <a:pt x="787493" y="836558"/>
                  <a:pt x="868834" y="785547"/>
                  <a:pt x="823615" y="764315"/>
                </a:cubicBezTo>
                <a:cubicBezTo>
                  <a:pt x="813687" y="759628"/>
                  <a:pt x="849533" y="752460"/>
                  <a:pt x="865526" y="753562"/>
                </a:cubicBezTo>
                <a:cubicBezTo>
                  <a:pt x="881242" y="754665"/>
                  <a:pt x="895304" y="768175"/>
                  <a:pt x="914331" y="758525"/>
                </a:cubicBezTo>
                <a:cubicBezTo>
                  <a:pt x="924808" y="724059"/>
                  <a:pt x="897787" y="711375"/>
                  <a:pt x="875452" y="701724"/>
                </a:cubicBezTo>
                <a:cubicBezTo>
                  <a:pt x="823889" y="679390"/>
                  <a:pt x="773706" y="652369"/>
                  <a:pt x="717181" y="644371"/>
                </a:cubicBezTo>
                <a:cubicBezTo>
                  <a:pt x="697053" y="641614"/>
                  <a:pt x="746133" y="604666"/>
                  <a:pt x="755783" y="591707"/>
                </a:cubicBezTo>
                <a:cubicBezTo>
                  <a:pt x="528304" y="455496"/>
                  <a:pt x="254778" y="462388"/>
                  <a:pt x="0" y="352370"/>
                </a:cubicBezTo>
                <a:cubicBezTo>
                  <a:pt x="56250" y="330864"/>
                  <a:pt x="97610" y="346580"/>
                  <a:pt x="135937" y="349889"/>
                </a:cubicBezTo>
                <a:cubicBezTo>
                  <a:pt x="231615" y="358160"/>
                  <a:pt x="326193" y="375256"/>
                  <a:pt x="421595" y="385458"/>
                </a:cubicBezTo>
                <a:cubicBezTo>
                  <a:pt x="468469" y="390421"/>
                  <a:pt x="512035" y="409172"/>
                  <a:pt x="564424" y="379393"/>
                </a:cubicBezTo>
                <a:cubicBezTo>
                  <a:pt x="599443" y="359540"/>
                  <a:pt x="655418" y="381046"/>
                  <a:pt x="698432" y="398694"/>
                </a:cubicBezTo>
                <a:cubicBezTo>
                  <a:pt x="734000" y="413307"/>
                  <a:pt x="767916" y="417167"/>
                  <a:pt x="815067" y="398694"/>
                </a:cubicBezTo>
                <a:cubicBezTo>
                  <a:pt x="772328" y="387389"/>
                  <a:pt x="739515" y="377463"/>
                  <a:pt x="705876" y="370568"/>
                </a:cubicBezTo>
                <a:cubicBezTo>
                  <a:pt x="679130" y="365055"/>
                  <a:pt x="742825" y="342719"/>
                  <a:pt x="775360" y="345477"/>
                </a:cubicBezTo>
                <a:cubicBezTo>
                  <a:pt x="820857" y="349337"/>
                  <a:pt x="795214" y="335000"/>
                  <a:pt x="787493" y="315146"/>
                </a:cubicBezTo>
                <a:cubicBezTo>
                  <a:pt x="779221" y="293915"/>
                  <a:pt x="803761" y="287298"/>
                  <a:pt x="819202" y="291709"/>
                </a:cubicBezTo>
                <a:cubicBezTo>
                  <a:pt x="878484" y="309081"/>
                  <a:pt x="937491" y="278474"/>
                  <a:pt x="998705" y="303291"/>
                </a:cubicBezTo>
                <a:cubicBezTo>
                  <a:pt x="983263" y="242077"/>
                  <a:pt x="949899" y="215331"/>
                  <a:pt x="880139" y="206783"/>
                </a:cubicBezTo>
                <a:cubicBezTo>
                  <a:pt x="853944" y="203475"/>
                  <a:pt x="826647" y="208438"/>
                  <a:pt x="804037" y="190790"/>
                </a:cubicBezTo>
                <a:cubicBezTo>
                  <a:pt x="791076" y="180590"/>
                  <a:pt x="776463" y="168457"/>
                  <a:pt x="786666" y="149707"/>
                </a:cubicBezTo>
                <a:cubicBezTo>
                  <a:pt x="793834" y="136471"/>
                  <a:pt x="809276" y="136471"/>
                  <a:pt x="821960" y="140884"/>
                </a:cubicBezTo>
                <a:cubicBezTo>
                  <a:pt x="878761" y="160461"/>
                  <a:pt x="938043" y="167630"/>
                  <a:pt x="997325" y="174800"/>
                </a:cubicBezTo>
                <a:cubicBezTo>
                  <a:pt x="1006426" y="175902"/>
                  <a:pt x="1016626" y="179487"/>
                  <a:pt x="1026829" y="161287"/>
                </a:cubicBezTo>
                <a:cubicBezTo>
                  <a:pt x="915984" y="131783"/>
                  <a:pt x="810655" y="89872"/>
                  <a:pt x="696777" y="73604"/>
                </a:cubicBezTo>
                <a:cubicBezTo>
                  <a:pt x="698432" y="65884"/>
                  <a:pt x="700086" y="58164"/>
                  <a:pt x="701741" y="50444"/>
                </a:cubicBezTo>
                <a:cubicBezTo>
                  <a:pt x="790801" y="61471"/>
                  <a:pt x="879864" y="72501"/>
                  <a:pt x="992362" y="86289"/>
                </a:cubicBezTo>
                <a:cubicBezTo>
                  <a:pt x="923153" y="42446"/>
                  <a:pt x="857805" y="57060"/>
                  <a:pt x="806519" y="18183"/>
                </a:cubicBezTo>
                <a:cubicBezTo>
                  <a:pt x="816170" y="3431"/>
                  <a:pt x="827820" y="-292"/>
                  <a:pt x="839883" y="18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611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E0BC0-3095-7F36-9025-F18B8572E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u="sng" dirty="0">
                <a:highlight>
                  <a:srgbClr val="00FFFF"/>
                </a:highlight>
              </a:rPr>
              <a:t>Key focus in the PLP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D8264-762F-9987-94D8-A224B43A95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US" sz="4800" b="1" u="sng" dirty="0">
              <a:highlight>
                <a:srgbClr val="FFFF00"/>
              </a:highlight>
            </a:endParaRPr>
          </a:p>
          <a:p>
            <a:pPr marL="0" indent="0" algn="ctr">
              <a:buNone/>
            </a:pPr>
            <a:r>
              <a:rPr lang="en-US" sz="4500" dirty="0"/>
              <a:t>The </a:t>
            </a:r>
            <a:r>
              <a:rPr lang="en-US" sz="4500" dirty="0">
                <a:highlight>
                  <a:srgbClr val="FFFF00"/>
                </a:highlight>
              </a:rPr>
              <a:t>Primary Area of Need </a:t>
            </a:r>
            <a:r>
              <a:rPr lang="en-US" sz="4500" dirty="0"/>
              <a:t>has to be explicit in the PLP, and the outcomes and targets need to reflect and support the child’s identified needs.</a:t>
            </a:r>
          </a:p>
          <a:p>
            <a:pPr marL="0" indent="0" algn="ctr">
              <a:buNone/>
            </a:pPr>
            <a:endParaRPr lang="en-US" sz="4500" dirty="0"/>
          </a:p>
          <a:p>
            <a:pPr marL="0" indent="0" algn="ctr">
              <a:buNone/>
            </a:pPr>
            <a:r>
              <a:rPr lang="en-US" sz="4500" dirty="0"/>
              <a:t>What is the </a:t>
            </a:r>
            <a:r>
              <a:rPr lang="en-US" sz="4500" dirty="0">
                <a:highlight>
                  <a:srgbClr val="FFFF00"/>
                </a:highlight>
              </a:rPr>
              <a:t>priority</a:t>
            </a:r>
            <a:r>
              <a:rPr lang="en-US" sz="4500" dirty="0"/>
              <a:t> at the moment?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1509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5B6FA4-CBB1-6070-46AF-41648FB0F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END – Kingsfield First School | Biddulph | Staffordshire">
            <a:extLst>
              <a:ext uri="{FF2B5EF4-FFF2-40B4-BE49-F238E27FC236}">
                <a16:creationId xmlns:a16="http://schemas.microsoft.com/office/drawing/2014/main" id="{2E7316CB-A499-5F88-8E6E-4A947580AD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0"/>
          <a:stretch/>
        </p:blipFill>
        <p:spPr bwMode="auto">
          <a:xfrm>
            <a:off x="0" y="3332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  <a:noFill/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BADA023-BC1C-3856-A906-B9B9B913EE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56932" y="377826"/>
            <a:ext cx="4140200" cy="2841364"/>
          </a:xfrm>
          <a:solidFill>
            <a:schemeClr val="accent2">
              <a:lumMod val="20000"/>
              <a:lumOff val="80000"/>
            </a:schemeClr>
          </a:solidFill>
          <a:ln w="76200">
            <a:solidFill>
              <a:schemeClr val="tx1"/>
            </a:solidFill>
            <a:prstDash val="solid"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5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Four Broad Areas of Need</a:t>
            </a:r>
          </a:p>
        </p:txBody>
      </p:sp>
    </p:spTree>
    <p:extLst>
      <p:ext uri="{BB962C8B-B14F-4D97-AF65-F5344CB8AC3E}">
        <p14:creationId xmlns:p14="http://schemas.microsoft.com/office/powerpoint/2010/main" val="1296478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FC3E0-1D39-4CC6-AE96-74FDFEECB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590" y="1239409"/>
            <a:ext cx="2880828" cy="3071906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000" kern="1200" dirty="0">
                <a:highlight>
                  <a:srgbClr val="FFFF00"/>
                </a:highlight>
                <a:latin typeface="+mj-lt"/>
                <a:ea typeface="+mj-ea"/>
                <a:cs typeface="+mj-cs"/>
              </a:rPr>
              <a:t>What does the PLP contain?</a:t>
            </a:r>
            <a:br>
              <a:rPr lang="en-US" sz="4000" kern="1200" dirty="0">
                <a:highlight>
                  <a:srgbClr val="FFFF00"/>
                </a:highlight>
                <a:latin typeface="+mj-lt"/>
                <a:ea typeface="+mj-ea"/>
                <a:cs typeface="+mj-cs"/>
              </a:rPr>
            </a:br>
            <a:br>
              <a:rPr lang="en-US" sz="4000" kern="1200" dirty="0">
                <a:highlight>
                  <a:srgbClr val="FFFF00"/>
                </a:highlight>
                <a:latin typeface="+mj-lt"/>
                <a:ea typeface="+mj-ea"/>
                <a:cs typeface="+mj-cs"/>
              </a:rPr>
            </a:br>
            <a:r>
              <a:rPr lang="en-US" sz="4000" kern="1200" dirty="0">
                <a:latin typeface="+mj-lt"/>
                <a:ea typeface="+mj-ea"/>
                <a:cs typeface="+mj-cs"/>
              </a:rPr>
              <a:t>- </a:t>
            </a:r>
            <a:r>
              <a:rPr lang="en-US" sz="2800" kern="1200" dirty="0">
                <a:latin typeface="+mj-lt"/>
                <a:ea typeface="+mj-ea"/>
                <a:cs typeface="+mj-cs"/>
              </a:rPr>
              <a:t>Key details</a:t>
            </a:r>
            <a:br>
              <a:rPr lang="en-US" sz="2800" kern="1200" dirty="0">
                <a:latin typeface="+mj-lt"/>
                <a:ea typeface="+mj-ea"/>
                <a:cs typeface="+mj-cs"/>
              </a:rPr>
            </a:br>
            <a:br>
              <a:rPr lang="en-US" sz="2800" kern="1200" dirty="0">
                <a:latin typeface="+mj-lt"/>
                <a:ea typeface="+mj-ea"/>
                <a:cs typeface="+mj-cs"/>
              </a:rPr>
            </a:br>
            <a:r>
              <a:rPr lang="en-US" sz="2800" kern="1200" dirty="0">
                <a:latin typeface="+mj-lt"/>
                <a:ea typeface="+mj-ea"/>
                <a:cs typeface="+mj-cs"/>
              </a:rPr>
              <a:t>- SEND profile</a:t>
            </a:r>
            <a:br>
              <a:rPr lang="en-US" sz="2800" kern="1200" dirty="0">
                <a:latin typeface="+mj-lt"/>
                <a:ea typeface="+mj-ea"/>
                <a:cs typeface="+mj-cs"/>
              </a:rPr>
            </a:br>
            <a:br>
              <a:rPr lang="en-US" sz="2800" kern="1200" dirty="0">
                <a:latin typeface="+mj-lt"/>
                <a:ea typeface="+mj-ea"/>
                <a:cs typeface="+mj-cs"/>
              </a:rPr>
            </a:br>
            <a:r>
              <a:rPr lang="en-US" sz="2800" kern="1200" dirty="0">
                <a:latin typeface="+mj-lt"/>
                <a:ea typeface="+mj-ea"/>
                <a:cs typeface="+mj-cs"/>
              </a:rPr>
              <a:t>- Strengths and needs (based on area/s of need)</a:t>
            </a:r>
            <a:br>
              <a:rPr lang="en-US" sz="2800" kern="1200" dirty="0">
                <a:latin typeface="+mj-lt"/>
                <a:ea typeface="+mj-ea"/>
                <a:cs typeface="+mj-cs"/>
              </a:rPr>
            </a:br>
            <a:br>
              <a:rPr lang="en-US" sz="2800" kern="1200" dirty="0">
                <a:latin typeface="+mj-lt"/>
                <a:ea typeface="+mj-ea"/>
                <a:cs typeface="+mj-cs"/>
              </a:rPr>
            </a:br>
            <a:r>
              <a:rPr lang="en-US" sz="2800" kern="1200" dirty="0">
                <a:latin typeface="+mj-lt"/>
                <a:ea typeface="+mj-ea"/>
                <a:cs typeface="+mj-cs"/>
              </a:rPr>
              <a:t>- Outside agency summary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B2963F6-97A9-C992-4F30-7D2CDF3206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992312" y="266906"/>
            <a:ext cx="8975098" cy="632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013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8F1A92-64C4-F028-AC84-1D74005076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9AA9B-8985-2EBB-5D55-5B49DE1E2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590" y="1239409"/>
            <a:ext cx="2880828" cy="3071906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000" kern="1200" dirty="0">
                <a:highlight>
                  <a:srgbClr val="FFFF00"/>
                </a:highlight>
                <a:latin typeface="+mj-lt"/>
                <a:ea typeface="+mj-ea"/>
                <a:cs typeface="+mj-cs"/>
              </a:rPr>
              <a:t>What does the PLP contain?</a:t>
            </a:r>
            <a:br>
              <a:rPr lang="en-US" sz="4000" kern="1200" dirty="0">
                <a:highlight>
                  <a:srgbClr val="FFFF00"/>
                </a:highlight>
                <a:latin typeface="+mj-lt"/>
                <a:ea typeface="+mj-ea"/>
                <a:cs typeface="+mj-cs"/>
              </a:rPr>
            </a:br>
            <a:br>
              <a:rPr lang="en-US" sz="4000" kern="1200" dirty="0">
                <a:highlight>
                  <a:srgbClr val="FFFF00"/>
                </a:highlight>
                <a:latin typeface="+mj-lt"/>
                <a:ea typeface="+mj-ea"/>
                <a:cs typeface="+mj-cs"/>
              </a:rPr>
            </a:br>
            <a:r>
              <a:rPr lang="en-US" sz="4000" kern="1200" dirty="0">
                <a:latin typeface="+mj-lt"/>
                <a:ea typeface="+mj-ea"/>
                <a:cs typeface="+mj-cs"/>
              </a:rPr>
              <a:t>-</a:t>
            </a:r>
            <a:r>
              <a:rPr lang="en-US" sz="3300" kern="1200" dirty="0">
                <a:latin typeface="+mj-lt"/>
                <a:ea typeface="+mj-ea"/>
                <a:cs typeface="+mj-cs"/>
              </a:rPr>
              <a:t>What I need</a:t>
            </a:r>
            <a:br>
              <a:rPr lang="en-US" sz="3300" kern="1200" dirty="0">
                <a:latin typeface="+mj-lt"/>
                <a:ea typeface="+mj-ea"/>
                <a:cs typeface="+mj-cs"/>
              </a:rPr>
            </a:br>
            <a:br>
              <a:rPr lang="en-US" sz="3300" kern="1200" dirty="0">
                <a:latin typeface="+mj-lt"/>
                <a:ea typeface="+mj-ea"/>
                <a:cs typeface="+mj-cs"/>
              </a:rPr>
            </a:br>
            <a:r>
              <a:rPr lang="en-US" sz="3300" i="1" kern="1200" dirty="0">
                <a:latin typeface="+mj-lt"/>
                <a:ea typeface="+mj-ea"/>
                <a:cs typeface="+mj-cs"/>
              </a:rPr>
              <a:t>(includes views of school, pupil, parent/carer)</a:t>
            </a:r>
            <a:br>
              <a:rPr lang="en-US" sz="3300" i="1" kern="1200" dirty="0">
                <a:latin typeface="+mj-lt"/>
                <a:ea typeface="+mj-ea"/>
                <a:cs typeface="+mj-cs"/>
              </a:rPr>
            </a:br>
            <a:br>
              <a:rPr lang="en-US" sz="3300" i="1" kern="1200" dirty="0">
                <a:latin typeface="+mj-lt"/>
                <a:ea typeface="+mj-ea"/>
                <a:cs typeface="+mj-cs"/>
              </a:rPr>
            </a:br>
            <a:r>
              <a:rPr lang="en-US" sz="3300" kern="1200" dirty="0">
                <a:latin typeface="+mj-lt"/>
                <a:ea typeface="+mj-ea"/>
                <a:cs typeface="+mj-cs"/>
              </a:rPr>
              <a:t>- Attendance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4298725-E9C8-8D50-EF10-E3424FD3E6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105418" y="312660"/>
            <a:ext cx="9086582" cy="654534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63163BF0-B7E6-F6B8-A419-50D91A5DF7A4}"/>
              </a:ext>
            </a:extLst>
          </p:cNvPr>
          <p:cNvGrpSpPr/>
          <p:nvPr/>
        </p:nvGrpSpPr>
        <p:grpSpPr>
          <a:xfrm rot="1703523">
            <a:off x="6351010" y="3605462"/>
            <a:ext cx="2595398" cy="1411706"/>
            <a:chOff x="5515290" y="373516"/>
            <a:chExt cx="2239051" cy="134343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64C24B4-4153-2B99-6181-453B92968F02}"/>
                </a:ext>
              </a:extLst>
            </p:cNvPr>
            <p:cNvSpPr/>
            <p:nvPr/>
          </p:nvSpPr>
          <p:spPr>
            <a:xfrm>
              <a:off x="5515290" y="373516"/>
              <a:ext cx="2239051" cy="1343430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5A34F80-07EA-BBAB-5BDC-39268A773B6E}"/>
                </a:ext>
              </a:extLst>
            </p:cNvPr>
            <p:cNvSpPr txBox="1"/>
            <p:nvPr/>
          </p:nvSpPr>
          <p:spPr>
            <a:xfrm>
              <a:off x="5515290" y="373516"/>
              <a:ext cx="2239051" cy="134343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9715" tIns="115166" rIns="109715" bIns="115166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500" kern="1200" dirty="0">
                  <a:solidFill>
                    <a:schemeClr val="tx1"/>
                  </a:solidFill>
                  <a:highlight>
                    <a:srgbClr val="00FFFF"/>
                  </a:highlight>
                </a:rPr>
                <a:t>Adults have noticed</a:t>
              </a:r>
              <a:r>
                <a:rPr lang="en-GB" sz="1500" kern="1200" dirty="0"/>
                <a:t> - </a:t>
              </a:r>
              <a:r>
                <a:rPr lang="en-GB" sz="1500" b="1" i="1" kern="1200" dirty="0"/>
                <a:t>Inclusive practice - </a:t>
              </a:r>
              <a:r>
                <a:rPr lang="en-GB" sz="1500" b="0" i="0" kern="1200" dirty="0"/>
                <a:t>li</a:t>
              </a:r>
              <a:r>
                <a:rPr lang="en-GB" sz="1500" kern="1200" dirty="0"/>
                <a:t>st any school approaches, reasonable adjustments, support.</a:t>
              </a:r>
              <a:endParaRPr lang="en-US" sz="1500" kern="12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DD801F1B-FE57-0F9F-2DF3-D20CBB74A41A}"/>
              </a:ext>
            </a:extLst>
          </p:cNvPr>
          <p:cNvGrpSpPr/>
          <p:nvPr/>
        </p:nvGrpSpPr>
        <p:grpSpPr>
          <a:xfrm rot="20242420">
            <a:off x="9539449" y="3452310"/>
            <a:ext cx="2239051" cy="1343430"/>
            <a:chOff x="8269323" y="373516"/>
            <a:chExt cx="2239051" cy="134343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14B0212-640A-3C0C-7C66-7F54FAF7DCD5}"/>
                </a:ext>
              </a:extLst>
            </p:cNvPr>
            <p:cNvSpPr/>
            <p:nvPr/>
          </p:nvSpPr>
          <p:spPr>
            <a:xfrm>
              <a:off x="8269323" y="373516"/>
              <a:ext cx="2239051" cy="1343430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A921C0F-CB56-A07E-5F88-BBF591D62A48}"/>
                </a:ext>
              </a:extLst>
            </p:cNvPr>
            <p:cNvSpPr txBox="1"/>
            <p:nvPr/>
          </p:nvSpPr>
          <p:spPr>
            <a:xfrm>
              <a:off x="8269323" y="373516"/>
              <a:ext cx="2239051" cy="134343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9715" tIns="115166" rIns="109715" bIns="115166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000" kern="1200" dirty="0">
                  <a:solidFill>
                    <a:schemeClr val="tx1"/>
                  </a:solidFill>
                  <a:highlight>
                    <a:srgbClr val="00FFFF"/>
                  </a:highlight>
                </a:rPr>
                <a:t>Pupil voice</a:t>
              </a:r>
              <a:r>
                <a:rPr lang="en-GB" sz="2000" kern="1200" dirty="0">
                  <a:solidFill>
                    <a:schemeClr val="tx1"/>
                  </a:solidFill>
                </a:rPr>
                <a:t>- </a:t>
              </a:r>
              <a:r>
                <a:rPr lang="en-GB" sz="2000" kern="1200" dirty="0"/>
                <a:t>what they enjoy/ find difficult.</a:t>
              </a:r>
              <a:endParaRPr lang="en-US" sz="20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65190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90EA19-73F7-9D01-5F9B-F98C658EB8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82147-BD40-1B0E-96E0-D924968F24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590" y="277064"/>
            <a:ext cx="2880828" cy="4034251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000" kern="1200" dirty="0">
                <a:highlight>
                  <a:srgbClr val="FFFF00"/>
                </a:highlight>
                <a:latin typeface="+mj-lt"/>
                <a:ea typeface="+mj-ea"/>
                <a:cs typeface="+mj-cs"/>
              </a:rPr>
              <a:t>What does the PLP contain?</a:t>
            </a:r>
            <a:br>
              <a:rPr lang="en-US" sz="4000" kern="1200" dirty="0">
                <a:highlight>
                  <a:srgbClr val="FFFF00"/>
                </a:highlight>
                <a:latin typeface="+mj-lt"/>
                <a:ea typeface="+mj-ea"/>
                <a:cs typeface="+mj-cs"/>
              </a:rPr>
            </a:br>
            <a:br>
              <a:rPr lang="en-US" sz="4000" kern="1200" dirty="0">
                <a:highlight>
                  <a:srgbClr val="FFFF00"/>
                </a:highlight>
                <a:latin typeface="+mj-lt"/>
                <a:ea typeface="+mj-ea"/>
                <a:cs typeface="+mj-cs"/>
              </a:rPr>
            </a:br>
            <a:r>
              <a:rPr lang="en-US" sz="2200" kern="1200" dirty="0">
                <a:latin typeface="+mj-lt"/>
                <a:ea typeface="+mj-ea"/>
                <a:cs typeface="+mj-cs"/>
              </a:rPr>
              <a:t>-</a:t>
            </a:r>
            <a:r>
              <a:rPr lang="en-US" sz="2200" kern="1200" dirty="0">
                <a:highlight>
                  <a:srgbClr val="00FFFF"/>
                </a:highlight>
                <a:latin typeface="+mj-lt"/>
                <a:ea typeface="+mj-ea"/>
                <a:cs typeface="+mj-cs"/>
              </a:rPr>
              <a:t>Long term ambitious outcomes</a:t>
            </a:r>
            <a:br>
              <a:rPr lang="en-US" sz="2200" kern="1200" dirty="0">
                <a:highlight>
                  <a:srgbClr val="00FFFF"/>
                </a:highlight>
                <a:latin typeface="+mj-lt"/>
                <a:ea typeface="+mj-ea"/>
                <a:cs typeface="+mj-cs"/>
              </a:rPr>
            </a:br>
            <a:r>
              <a:rPr lang="en-US" sz="2200" i="1" kern="1200" dirty="0">
                <a:latin typeface="+mj-lt"/>
                <a:ea typeface="+mj-ea"/>
                <a:cs typeface="+mj-cs"/>
              </a:rPr>
              <a:t>(incl. what your child can do now and what we would like them to work towards)</a:t>
            </a:r>
            <a:br>
              <a:rPr lang="en-US" sz="2200" i="1" kern="1200" dirty="0">
                <a:latin typeface="+mj-lt"/>
                <a:ea typeface="+mj-ea"/>
                <a:cs typeface="+mj-cs"/>
              </a:rPr>
            </a:br>
            <a:br>
              <a:rPr lang="en-US" sz="2200" kern="1200" dirty="0">
                <a:latin typeface="+mj-lt"/>
                <a:ea typeface="+mj-ea"/>
                <a:cs typeface="+mj-cs"/>
              </a:rPr>
            </a:br>
            <a:r>
              <a:rPr lang="en-US" sz="2200" kern="1200" dirty="0">
                <a:latin typeface="+mj-lt"/>
                <a:ea typeface="+mj-ea"/>
                <a:cs typeface="+mj-cs"/>
              </a:rPr>
              <a:t>- </a:t>
            </a:r>
            <a:r>
              <a:rPr lang="en-GB" sz="2400" dirty="0"/>
              <a:t>Broken down into </a:t>
            </a:r>
            <a:r>
              <a:rPr lang="en-GB" sz="2400" dirty="0">
                <a:highlight>
                  <a:srgbClr val="00FFFF"/>
                </a:highlight>
              </a:rPr>
              <a:t>3 termly targets </a:t>
            </a:r>
            <a:br>
              <a:rPr lang="en-GB" sz="2400" dirty="0">
                <a:highlight>
                  <a:srgbClr val="00FFFF"/>
                </a:highlight>
              </a:rPr>
            </a:br>
            <a:br>
              <a:rPr lang="en-GB" sz="2400" dirty="0">
                <a:highlight>
                  <a:srgbClr val="00FFFF"/>
                </a:highlight>
              </a:rPr>
            </a:br>
            <a:r>
              <a:rPr lang="en-GB" sz="2400" dirty="0">
                <a:highlight>
                  <a:srgbClr val="00FFFF"/>
                </a:highlight>
              </a:rPr>
              <a:t>- Small steps to success </a:t>
            </a:r>
            <a:r>
              <a:rPr lang="en-GB" sz="2400" dirty="0"/>
              <a:t>(to achieve those targets)</a:t>
            </a:r>
            <a:br>
              <a:rPr lang="en-GB" sz="2400" dirty="0"/>
            </a:br>
            <a:br>
              <a:rPr lang="en-GB" sz="2400" dirty="0"/>
            </a:br>
            <a:br>
              <a:rPr lang="en-GB" sz="2400" dirty="0">
                <a:highlight>
                  <a:srgbClr val="00FFFF"/>
                </a:highlight>
              </a:rPr>
            </a:br>
            <a:br>
              <a:rPr lang="en-US" sz="2200" kern="1200" dirty="0">
                <a:latin typeface="+mj-lt"/>
                <a:ea typeface="+mj-ea"/>
                <a:cs typeface="+mj-cs"/>
              </a:rPr>
            </a:br>
            <a:br>
              <a:rPr lang="en-US" sz="2200" kern="1200" dirty="0">
                <a:latin typeface="+mj-lt"/>
                <a:ea typeface="+mj-ea"/>
                <a:cs typeface="+mj-cs"/>
              </a:rPr>
            </a:br>
            <a:endParaRPr lang="en-US" sz="2200" kern="1200" dirty="0">
              <a:latin typeface="+mj-lt"/>
              <a:ea typeface="+mj-ea"/>
              <a:cs typeface="+mj-cs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0C52744-6C3B-FE03-7C29-97CF4DE1BD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197587" y="277064"/>
            <a:ext cx="8769823" cy="630387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54E096-57FF-0D14-72C6-AF930E2D8A9D}"/>
              </a:ext>
            </a:extLst>
          </p:cNvPr>
          <p:cNvSpPr txBox="1"/>
          <p:nvPr/>
        </p:nvSpPr>
        <p:spPr>
          <a:xfrm rot="1609278">
            <a:off x="9008821" y="4536097"/>
            <a:ext cx="2137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highlight>
                  <a:srgbClr val="FFFF00"/>
                </a:highlight>
              </a:rPr>
              <a:t>Joined up thinking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34591A9-3617-9D13-0AC4-AC452DAEFA3A}"/>
              </a:ext>
            </a:extLst>
          </p:cNvPr>
          <p:cNvGrpSpPr/>
          <p:nvPr/>
        </p:nvGrpSpPr>
        <p:grpSpPr>
          <a:xfrm rot="1432317">
            <a:off x="5297316" y="4372212"/>
            <a:ext cx="2239051" cy="1343430"/>
            <a:chOff x="7224" y="2231928"/>
            <a:chExt cx="2239051" cy="134343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8E9B087-E5D8-DEC0-21C5-CD9025F8FC37}"/>
                </a:ext>
              </a:extLst>
            </p:cNvPr>
            <p:cNvSpPr/>
            <p:nvPr/>
          </p:nvSpPr>
          <p:spPr>
            <a:xfrm>
              <a:off x="7224" y="2231928"/>
              <a:ext cx="2239051" cy="1343430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170FFEC-DF57-11BD-12D8-7668F914B530}"/>
                </a:ext>
              </a:extLst>
            </p:cNvPr>
            <p:cNvSpPr txBox="1"/>
            <p:nvPr/>
          </p:nvSpPr>
          <p:spPr>
            <a:xfrm>
              <a:off x="7224" y="2231928"/>
              <a:ext cx="2239051" cy="134343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9715" tIns="115166" rIns="109715" bIns="115166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500" kern="1200" dirty="0"/>
                <a:t>Create </a:t>
              </a:r>
              <a:r>
                <a:rPr lang="en-GB" sz="1500" kern="1200" dirty="0">
                  <a:solidFill>
                    <a:schemeClr val="tx1"/>
                  </a:solidFill>
                  <a:highlight>
                    <a:srgbClr val="00FFFF"/>
                  </a:highlight>
                </a:rPr>
                <a:t>Outcomes</a:t>
              </a:r>
              <a:r>
                <a:rPr lang="en-GB" sz="1500" kern="1200" dirty="0"/>
                <a:t> which relate to need. What is the journey across the year? (There is not a minimum number)</a:t>
              </a:r>
              <a:endParaRPr lang="en-US" sz="15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4257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258C1-DF42-FBB9-D80A-757F3B86F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FEA2B-7325-3D04-3B2E-B0DFD11E3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590" y="277064"/>
            <a:ext cx="2880828" cy="4034251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3300" kern="1200" dirty="0">
                <a:highlight>
                  <a:srgbClr val="FFFF00"/>
                </a:highlight>
                <a:latin typeface="+mj-lt"/>
                <a:ea typeface="+mj-ea"/>
                <a:cs typeface="+mj-cs"/>
              </a:rPr>
              <a:t>What does the PLP contain?</a:t>
            </a:r>
            <a:br>
              <a:rPr lang="en-US" sz="3300" kern="1200" dirty="0">
                <a:highlight>
                  <a:srgbClr val="FFFF00"/>
                </a:highlight>
                <a:latin typeface="+mj-lt"/>
                <a:ea typeface="+mj-ea"/>
                <a:cs typeface="+mj-cs"/>
              </a:rPr>
            </a:br>
            <a:br>
              <a:rPr lang="en-US" sz="3300" kern="1200" dirty="0">
                <a:highlight>
                  <a:srgbClr val="FFFF00"/>
                </a:highlight>
                <a:latin typeface="+mj-lt"/>
                <a:ea typeface="+mj-ea"/>
                <a:cs typeface="+mj-cs"/>
              </a:rPr>
            </a:br>
            <a:br>
              <a:rPr lang="en-US" sz="3300" kern="1200" dirty="0">
                <a:latin typeface="+mj-lt"/>
                <a:ea typeface="+mj-ea"/>
                <a:cs typeface="+mj-cs"/>
              </a:rPr>
            </a:br>
            <a:br>
              <a:rPr lang="en-US" sz="3300" kern="1200" dirty="0">
                <a:latin typeface="+mj-lt"/>
                <a:ea typeface="+mj-ea"/>
                <a:cs typeface="+mj-cs"/>
              </a:rPr>
            </a:br>
            <a:r>
              <a:rPr lang="en-US" sz="3300" kern="1200" dirty="0">
                <a:latin typeface="+mj-lt"/>
                <a:ea typeface="+mj-ea"/>
                <a:cs typeface="+mj-cs"/>
              </a:rPr>
              <a:t>- Parent/ carer views (at the end of each term)</a:t>
            </a:r>
            <a:br>
              <a:rPr lang="en-GB" sz="3300" dirty="0">
                <a:highlight>
                  <a:srgbClr val="00FFFF"/>
                </a:highlight>
              </a:rPr>
            </a:br>
            <a:br>
              <a:rPr lang="en-US" sz="2200" kern="1200" dirty="0">
                <a:latin typeface="+mj-lt"/>
                <a:ea typeface="+mj-ea"/>
                <a:cs typeface="+mj-cs"/>
              </a:rPr>
            </a:br>
            <a:br>
              <a:rPr lang="en-US" sz="2200" kern="1200" dirty="0">
                <a:latin typeface="+mj-lt"/>
                <a:ea typeface="+mj-ea"/>
                <a:cs typeface="+mj-cs"/>
              </a:rPr>
            </a:br>
            <a:endParaRPr lang="en-US" sz="2200" kern="1200" dirty="0">
              <a:latin typeface="+mj-lt"/>
              <a:ea typeface="+mj-ea"/>
              <a:cs typeface="+mj-cs"/>
            </a:endParaRPr>
          </a:p>
        </p:txBody>
      </p:sp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F5529EAD-0601-46C9-EB83-C69BF6DB37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497179" y="388479"/>
            <a:ext cx="8694821" cy="646952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67EB0A4-0DE7-2E52-82B9-67B2F3FC4B0F}"/>
              </a:ext>
            </a:extLst>
          </p:cNvPr>
          <p:cNvSpPr txBox="1"/>
          <p:nvPr/>
        </p:nvSpPr>
        <p:spPr>
          <a:xfrm rot="1609278">
            <a:off x="9005075" y="2736972"/>
            <a:ext cx="2712456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highlight>
                  <a:srgbClr val="FFFF00"/>
                </a:highlight>
              </a:rPr>
              <a:t>Involving parents</a:t>
            </a:r>
          </a:p>
          <a:p>
            <a:endParaRPr lang="en-GB" sz="2500" b="1" dirty="0">
              <a:highlight>
                <a:srgbClr val="FFFF00"/>
              </a:highlight>
            </a:endParaRPr>
          </a:p>
          <a:p>
            <a:pPr>
              <a:buFontTx/>
              <a:buChar char="-"/>
            </a:pPr>
            <a:r>
              <a:rPr lang="en-GB" sz="2500" b="1" dirty="0">
                <a:highlight>
                  <a:srgbClr val="FFFF00"/>
                </a:highlight>
              </a:rPr>
              <a:t>Code of Practice - x 3 a year. </a:t>
            </a:r>
          </a:p>
          <a:p>
            <a:pPr>
              <a:buFontTx/>
              <a:buChar char="-"/>
            </a:pPr>
            <a:endParaRPr lang="en-GB" sz="2500" b="1" dirty="0">
              <a:highlight>
                <a:srgbClr val="FFFF00"/>
              </a:highlight>
            </a:endParaRPr>
          </a:p>
          <a:p>
            <a:pPr>
              <a:buFontTx/>
              <a:buChar char="-"/>
            </a:pPr>
            <a:r>
              <a:rPr lang="en-GB" sz="2500" b="1" dirty="0">
                <a:highlight>
                  <a:srgbClr val="FFFF00"/>
                </a:highlight>
              </a:rPr>
              <a:t>We need to make sure we are capturing your voice too!</a:t>
            </a:r>
          </a:p>
        </p:txBody>
      </p:sp>
    </p:spTree>
    <p:extLst>
      <p:ext uri="{BB962C8B-B14F-4D97-AF65-F5344CB8AC3E}">
        <p14:creationId xmlns:p14="http://schemas.microsoft.com/office/powerpoint/2010/main" val="40450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0E0E9C-1986-ED1B-14DD-68C30166E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Some key thoughts…..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BA244B-507C-EA25-9234-74108CBD09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077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Video 5" descr="Wood Shape Toys">
            <a:extLst>
              <a:ext uri="{FF2B5EF4-FFF2-40B4-BE49-F238E27FC236}">
                <a16:creationId xmlns:a16="http://schemas.microsoft.com/office/drawing/2014/main" id="{2E4D590A-2809-9B68-8940-186AFB4DE76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t="284" r="1" b="1"/>
          <a:stretch>
            <a:fillRect/>
          </a:stretch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7CF8CF4-C52D-D4FF-3E9A-B87A56F59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752" y="852022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/>
              <a:t>When creating targets for children with SEND it is important to remember that targets may need to be broken down into very small steps</a:t>
            </a:r>
          </a:p>
        </p:txBody>
      </p:sp>
    </p:spTree>
    <p:extLst>
      <p:ext uri="{BB962C8B-B14F-4D97-AF65-F5344CB8AC3E}">
        <p14:creationId xmlns:p14="http://schemas.microsoft.com/office/powerpoint/2010/main" val="1042948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mute="1">
                <p:cTn id="17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23D23-3788-220F-CD59-1C310AD9200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041" b="5976"/>
          <a:stretch>
            <a:fillRect/>
          </a:stretch>
        </p:blipFill>
        <p:spPr>
          <a:xfrm>
            <a:off x="20" y="417095"/>
            <a:ext cx="12191980" cy="685671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6AC5C30-B8FB-C9DA-C0AC-C473CEE62A2D}"/>
              </a:ext>
            </a:extLst>
          </p:cNvPr>
          <p:cNvSpPr txBox="1"/>
          <p:nvPr/>
        </p:nvSpPr>
        <p:spPr>
          <a:xfrm>
            <a:off x="8951495" y="753980"/>
            <a:ext cx="29998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highlight>
                  <a:srgbClr val="FFFF00"/>
                </a:highlight>
              </a:rPr>
              <a:t>What are your child’s barriers?</a:t>
            </a:r>
          </a:p>
        </p:txBody>
      </p:sp>
    </p:spTree>
    <p:extLst>
      <p:ext uri="{BB962C8B-B14F-4D97-AF65-F5344CB8AC3E}">
        <p14:creationId xmlns:p14="http://schemas.microsoft.com/office/powerpoint/2010/main" val="1559467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BA332-DD78-B392-D40A-E2B03D621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Dates which teachers are following: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B31187-0A4C-BE42-4B92-1D1843F884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9832"/>
            <a:ext cx="10515600" cy="5245767"/>
          </a:xfrm>
        </p:spPr>
        <p:txBody>
          <a:bodyPr>
            <a:normAutofit/>
          </a:bodyPr>
          <a:lstStyle/>
          <a:p>
            <a:r>
              <a:rPr lang="en-US" sz="2400" b="1" dirty="0"/>
              <a:t>October/ November </a:t>
            </a:r>
            <a:r>
              <a:rPr lang="en-US" sz="2400" dirty="0"/>
              <a:t>: Add child’s and parents’ contribution to PLP.</a:t>
            </a:r>
          </a:p>
          <a:p>
            <a:r>
              <a:rPr lang="en-US" sz="2400" b="1" dirty="0"/>
              <a:t>December</a:t>
            </a:r>
            <a:r>
              <a:rPr lang="en-US" sz="2400" dirty="0"/>
              <a:t>: 1</a:t>
            </a:r>
            <a:r>
              <a:rPr lang="en-US" sz="2400" baseline="30000" dirty="0"/>
              <a:t>st</a:t>
            </a:r>
            <a:r>
              <a:rPr lang="en-US" sz="2400" dirty="0"/>
              <a:t> – 15</a:t>
            </a:r>
            <a:r>
              <a:rPr lang="en-US" sz="2400" baseline="30000" dirty="0"/>
              <a:t>th</a:t>
            </a:r>
            <a:r>
              <a:rPr lang="en-US" sz="2400" dirty="0"/>
              <a:t> review PLPs and update with small steps for Spring term (</a:t>
            </a:r>
            <a:r>
              <a:rPr lang="en-US" sz="2400" b="1" dirty="0"/>
              <a:t>This year, we are using an inset day in January so it will be slightly later) </a:t>
            </a:r>
            <a:endParaRPr lang="en-US" sz="2400" dirty="0"/>
          </a:p>
          <a:p>
            <a:r>
              <a:rPr lang="en-US" sz="2400" b="1" dirty="0"/>
              <a:t>February</a:t>
            </a:r>
            <a:r>
              <a:rPr lang="en-US" sz="2400" dirty="0"/>
              <a:t>: </a:t>
            </a:r>
            <a:br>
              <a:rPr lang="en-US" sz="2400" dirty="0"/>
            </a:br>
            <a:r>
              <a:rPr lang="en-US" sz="2400" dirty="0"/>
              <a:t>Review the targets informally</a:t>
            </a:r>
            <a:br>
              <a:rPr lang="en-US" sz="2400" dirty="0"/>
            </a:br>
            <a:r>
              <a:rPr lang="en-US" sz="2400" dirty="0"/>
              <a:t>At Parents’ Evening, add Spring parents’ bottom comment to PLP. </a:t>
            </a:r>
          </a:p>
          <a:p>
            <a:r>
              <a:rPr lang="en-US" sz="2400" b="1" dirty="0"/>
              <a:t>March</a:t>
            </a:r>
            <a:r>
              <a:rPr lang="en-US" sz="2400" dirty="0"/>
              <a:t>: 16</a:t>
            </a:r>
            <a:r>
              <a:rPr lang="en-US" sz="2400" baseline="30000" dirty="0"/>
              <a:t>th</a:t>
            </a:r>
            <a:r>
              <a:rPr lang="en-US" sz="2400" dirty="0"/>
              <a:t> – 30</a:t>
            </a:r>
            <a:r>
              <a:rPr lang="en-US" sz="2400" baseline="30000" dirty="0"/>
              <a:t>th</a:t>
            </a:r>
            <a:r>
              <a:rPr lang="en-US" sz="2400" dirty="0"/>
              <a:t> review PLP and update with small steps for Summer term</a:t>
            </a:r>
          </a:p>
          <a:p>
            <a:r>
              <a:rPr lang="en-US" sz="2400" b="1" dirty="0"/>
              <a:t>July</a:t>
            </a:r>
            <a:r>
              <a:rPr lang="en-US" sz="2400" dirty="0"/>
              <a:t>: 1st – 10</a:t>
            </a:r>
            <a:r>
              <a:rPr lang="en-US" sz="2400" baseline="30000" dirty="0"/>
              <a:t>th</a:t>
            </a:r>
            <a:r>
              <a:rPr lang="en-US" sz="2400" dirty="0"/>
              <a:t> review PLP.  Write interim targets for next teacher.  Use optional Parents’ Evening to add Summer parents’ bottom comment to PLP.  Provide parents with a copy. </a:t>
            </a:r>
          </a:p>
          <a:p>
            <a:r>
              <a:rPr lang="en-US" sz="2400" b="1" dirty="0"/>
              <a:t>July</a:t>
            </a:r>
            <a:r>
              <a:rPr lang="en-US" sz="2400" dirty="0"/>
              <a:t>:  transition to next teacher</a:t>
            </a:r>
          </a:p>
          <a:p>
            <a:r>
              <a:rPr lang="en-US" sz="2400" dirty="0"/>
              <a:t>(You will receive a copy of the updated PLP at </a:t>
            </a:r>
            <a:r>
              <a:rPr lang="en-US" sz="2400" b="1" dirty="0"/>
              <a:t>THREE </a:t>
            </a:r>
            <a:r>
              <a:rPr lang="en-US" sz="2400" dirty="0"/>
              <a:t>strategic points during the year.)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833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Different coloured question marks">
            <a:extLst>
              <a:ext uri="{FF2B5EF4-FFF2-40B4-BE49-F238E27FC236}">
                <a16:creationId xmlns:a16="http://schemas.microsoft.com/office/drawing/2014/main" id="{85E8749F-5BF3-A396-FBBF-9D035C868E8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/>
          <a:stretch>
            <a:fillRect/>
          </a:stretch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75FEFE4-3C99-DBCF-F757-F6C74282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</a:rPr>
              <a:t>Thank you for listening </a:t>
            </a:r>
            <a:r>
              <a:rPr lang="en-US" sz="6000" dirty="0">
                <a:solidFill>
                  <a:srgbClr val="FFFFFF"/>
                </a:solidFill>
                <a:sym typeface="Wingdings" pitchFamily="2" charset="2"/>
              </a:rPr>
              <a:t></a:t>
            </a:r>
            <a:endParaRPr lang="en-US" sz="60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98FBA1-3E2D-5BE3-010F-6F8C0EE21A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4569386"/>
            <a:ext cx="9144000" cy="1098395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0" indent="0" algn="ctr">
              <a:buNone/>
            </a:pPr>
            <a:endParaRPr lang="en-US" sz="4000" dirty="0">
              <a:solidFill>
                <a:schemeClr val="bg2"/>
              </a:solidFill>
              <a:highlight>
                <a:srgbClr val="00FFFF"/>
              </a:highlight>
            </a:endParaRPr>
          </a:p>
          <a:p>
            <a:pPr marL="0" indent="0" algn="ctr">
              <a:buNone/>
            </a:pPr>
            <a:r>
              <a:rPr lang="en-US" sz="4000" dirty="0">
                <a:solidFill>
                  <a:schemeClr val="bg2"/>
                </a:solidFill>
                <a:highlight>
                  <a:srgbClr val="00FFFF"/>
                </a:highlight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8744415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a7a2fc4-f97a-466f-aca8-12f03ccc6b98" xsi:nil="true"/>
    <lcf76f155ced4ddcb4097134ff3c332f xmlns="7b018478-3902-4892-917b-3bd8213c7091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F9B1335ED25E4C847A084F9C3E348D" ma:contentTypeVersion="19" ma:contentTypeDescription="Create a new document." ma:contentTypeScope="" ma:versionID="79fef4c2f09e0c77bd645f96d9d28817">
  <xsd:schema xmlns:xsd="http://www.w3.org/2001/XMLSchema" xmlns:xs="http://www.w3.org/2001/XMLSchema" xmlns:p="http://schemas.microsoft.com/office/2006/metadata/properties" xmlns:ns2="ba7a2fc4-f97a-466f-aca8-12f03ccc6b98" xmlns:ns3="7b018478-3902-4892-917b-3bd8213c7091" targetNamespace="http://schemas.microsoft.com/office/2006/metadata/properties" ma:root="true" ma:fieldsID="a7086ccb4640887be6ddb65ef2c461d6" ns2:_="" ns3:_="">
    <xsd:import namespace="ba7a2fc4-f97a-466f-aca8-12f03ccc6b98"/>
    <xsd:import namespace="7b018478-3902-4892-917b-3bd8213c7091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7a2fc4-f97a-466f-aca8-12f03ccc6b9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3627e3e-95a2-40dd-b39b-cc859bd53a52}" ma:internalName="TaxCatchAll" ma:showField="CatchAllData" ma:web="ba7a2fc4-f97a-466f-aca8-12f03ccc6b9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018478-3902-4892-917b-3bd8213c70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07d03fb-8ed5-4da1-948e-dd2af99640a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7D3E5CA-DBB5-4C78-8C88-BDE8BB0DD500}">
  <ds:schemaRefs>
    <ds:schemaRef ds:uri="http://schemas.microsoft.com/office/2006/metadata/properties"/>
    <ds:schemaRef ds:uri="http://schemas.microsoft.com/office/infopath/2007/PartnerControls"/>
    <ds:schemaRef ds:uri="ba7a2fc4-f97a-466f-aca8-12f03ccc6b98"/>
    <ds:schemaRef ds:uri="7b018478-3902-4892-917b-3bd8213c7091"/>
  </ds:schemaRefs>
</ds:datastoreItem>
</file>

<file path=customXml/itemProps2.xml><?xml version="1.0" encoding="utf-8"?>
<ds:datastoreItem xmlns:ds="http://schemas.openxmlformats.org/officeDocument/2006/customXml" ds:itemID="{1E136778-DAC0-466C-9AD5-A98AC25FF9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a7a2fc4-f97a-466f-aca8-12f03ccc6b98"/>
    <ds:schemaRef ds:uri="7b018478-3902-4892-917b-3bd8213c70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86943EC-F0FB-4202-99A1-5FF16311ACB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7070</TotalTime>
  <Words>977</Words>
  <Application>Microsoft Macintosh PowerPoint</Application>
  <PresentationFormat>Widescreen</PresentationFormat>
  <Paragraphs>108</Paragraphs>
  <Slides>20</Slides>
  <Notes>12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Aptos</vt:lpstr>
      <vt:lpstr>Aptos Display</vt:lpstr>
      <vt:lpstr>Arial</vt:lpstr>
      <vt:lpstr>Calibri Light</vt:lpstr>
      <vt:lpstr>Helvetica</vt:lpstr>
      <vt:lpstr>Wingdings</vt:lpstr>
      <vt:lpstr>Office Theme</vt:lpstr>
      <vt:lpstr>Inclusion at St Peter’s  Pupil Learning Plans </vt:lpstr>
      <vt:lpstr>What we will cover:</vt:lpstr>
      <vt:lpstr>Focus on the ‘Why’</vt:lpstr>
      <vt:lpstr>Our Vision &amp; Values </vt:lpstr>
      <vt:lpstr>Key thoughts</vt:lpstr>
      <vt:lpstr>Focus on the ‘How’</vt:lpstr>
      <vt:lpstr>Your child has a PLP as he/she are on the SEND Register and have support in place at school</vt:lpstr>
      <vt:lpstr>How: Planning for SEND </vt:lpstr>
      <vt:lpstr>The Pupil Learning Plan is….</vt:lpstr>
      <vt:lpstr>Key focus in the PLP</vt:lpstr>
      <vt:lpstr>PowerPoint Presentation</vt:lpstr>
      <vt:lpstr>What does the PLP contain?  - Key details  - SEND profile  - Strengths and needs (based on area/s of need)  - Outside agency summary</vt:lpstr>
      <vt:lpstr>What does the PLP contain?  -What I need  (includes views of school, pupil, parent/carer)  - Attendance</vt:lpstr>
      <vt:lpstr>What does the PLP contain?  -Long term ambitious outcomes (incl. what your child can do now and what we would like them to work towards)  - Broken down into 3 termly targets   - Small steps to success (to achieve those targets)     </vt:lpstr>
      <vt:lpstr>What does the PLP contain?    - Parent/ carer views (at the end of each term)   </vt:lpstr>
      <vt:lpstr>Some key thoughts…..</vt:lpstr>
      <vt:lpstr>When creating targets for children with SEND it is important to remember that targets may need to be broken down into very small steps</vt:lpstr>
      <vt:lpstr>PowerPoint Presentation</vt:lpstr>
      <vt:lpstr>Key Dates which teachers are following:</vt:lpstr>
      <vt:lpstr>Thank you for listening 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Karen Roper</dc:creator>
  <cp:lastModifiedBy>Ollie Martindale</cp:lastModifiedBy>
  <cp:revision>34</cp:revision>
  <cp:lastPrinted>2025-10-02T13:09:17Z</cp:lastPrinted>
  <dcterms:created xsi:type="dcterms:W3CDTF">2025-07-10T09:03:14Z</dcterms:created>
  <dcterms:modified xsi:type="dcterms:W3CDTF">2025-11-17T13:04:15Z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0x010100E5F9B1335ED25E4C847A084F9C3E348D</vt:lpwstr>
  </property>
  <property fmtid="{D5CDD505-2E9C-101B-9397-08002B2CF9AE}" pid="3" name="MediaServiceImageTags">
    <vt:lpwstr/>
  </property>
</Properties>
</file>