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79" r:id="rId23"/>
    <p:sldId id="281" r:id="rId24"/>
    <p:sldId id="280" r:id="rId25"/>
    <p:sldId id="28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4568"/>
  </p:normalViewPr>
  <p:slideViewPr>
    <p:cSldViewPr snapToGrid="0">
      <p:cViewPr varScale="1">
        <p:scale>
          <a:sx n="110" d="100"/>
          <a:sy n="110" d="100"/>
        </p:scale>
        <p:origin x="73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72DEAC-1CD8-3241-9B6C-3B0FACBD016E}" type="datetimeFigureOut">
              <a:rPr lang="en-US" smtClean="0"/>
              <a:t>9/16/24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7536B4-3580-FF4C-B14B-D84D23EC6796}" type="slidenum">
              <a:rPr lang="en-US" smtClean="0"/>
              <a:t>‹#›</a:t>
            </a:fld>
            <a:endParaRPr lang="en-US"/>
          </a:p>
        </p:txBody>
      </p:sp>
    </p:spTree>
    <p:extLst>
      <p:ext uri="{BB962C8B-B14F-4D97-AF65-F5344CB8AC3E}">
        <p14:creationId xmlns:p14="http://schemas.microsoft.com/office/powerpoint/2010/main" val="2679501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2</a:t>
            </a:fld>
            <a:endParaRPr lang="en-US"/>
          </a:p>
        </p:txBody>
      </p:sp>
    </p:spTree>
    <p:extLst>
      <p:ext uri="{BB962C8B-B14F-4D97-AF65-F5344CB8AC3E}">
        <p14:creationId xmlns:p14="http://schemas.microsoft.com/office/powerpoint/2010/main" val="3907746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3</a:t>
            </a:fld>
            <a:endParaRPr lang="en-US"/>
          </a:p>
        </p:txBody>
      </p:sp>
    </p:spTree>
    <p:extLst>
      <p:ext uri="{BB962C8B-B14F-4D97-AF65-F5344CB8AC3E}">
        <p14:creationId xmlns:p14="http://schemas.microsoft.com/office/powerpoint/2010/main" val="1940080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4</a:t>
            </a:fld>
            <a:endParaRPr lang="en-US"/>
          </a:p>
        </p:txBody>
      </p:sp>
    </p:spTree>
    <p:extLst>
      <p:ext uri="{BB962C8B-B14F-4D97-AF65-F5344CB8AC3E}">
        <p14:creationId xmlns:p14="http://schemas.microsoft.com/office/powerpoint/2010/main" val="1026495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5</a:t>
            </a:fld>
            <a:endParaRPr lang="en-US"/>
          </a:p>
        </p:txBody>
      </p:sp>
    </p:spTree>
    <p:extLst>
      <p:ext uri="{BB962C8B-B14F-4D97-AF65-F5344CB8AC3E}">
        <p14:creationId xmlns:p14="http://schemas.microsoft.com/office/powerpoint/2010/main" val="1713553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6</a:t>
            </a:fld>
            <a:endParaRPr lang="en-US"/>
          </a:p>
        </p:txBody>
      </p:sp>
    </p:spTree>
    <p:extLst>
      <p:ext uri="{BB962C8B-B14F-4D97-AF65-F5344CB8AC3E}">
        <p14:creationId xmlns:p14="http://schemas.microsoft.com/office/powerpoint/2010/main" val="11338940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7</a:t>
            </a:fld>
            <a:endParaRPr lang="en-US"/>
          </a:p>
        </p:txBody>
      </p:sp>
    </p:spTree>
    <p:extLst>
      <p:ext uri="{BB962C8B-B14F-4D97-AF65-F5344CB8AC3E}">
        <p14:creationId xmlns:p14="http://schemas.microsoft.com/office/powerpoint/2010/main" val="616045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8</a:t>
            </a:fld>
            <a:endParaRPr lang="en-US"/>
          </a:p>
        </p:txBody>
      </p:sp>
    </p:spTree>
    <p:extLst>
      <p:ext uri="{BB962C8B-B14F-4D97-AF65-F5344CB8AC3E}">
        <p14:creationId xmlns:p14="http://schemas.microsoft.com/office/powerpoint/2010/main" val="2419665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9</a:t>
            </a:fld>
            <a:endParaRPr lang="en-US"/>
          </a:p>
        </p:txBody>
      </p:sp>
    </p:spTree>
    <p:extLst>
      <p:ext uri="{BB962C8B-B14F-4D97-AF65-F5344CB8AC3E}">
        <p14:creationId xmlns:p14="http://schemas.microsoft.com/office/powerpoint/2010/main" val="3111825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10</a:t>
            </a:fld>
            <a:endParaRPr lang="en-US"/>
          </a:p>
        </p:txBody>
      </p:sp>
    </p:spTree>
    <p:extLst>
      <p:ext uri="{BB962C8B-B14F-4D97-AF65-F5344CB8AC3E}">
        <p14:creationId xmlns:p14="http://schemas.microsoft.com/office/powerpoint/2010/main" val="3484114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11</a:t>
            </a:fld>
            <a:endParaRPr lang="en-US"/>
          </a:p>
        </p:txBody>
      </p:sp>
    </p:spTree>
    <p:extLst>
      <p:ext uri="{BB962C8B-B14F-4D97-AF65-F5344CB8AC3E}">
        <p14:creationId xmlns:p14="http://schemas.microsoft.com/office/powerpoint/2010/main" val="1636501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12</a:t>
            </a:fld>
            <a:endParaRPr lang="en-US"/>
          </a:p>
        </p:txBody>
      </p:sp>
    </p:spTree>
    <p:extLst>
      <p:ext uri="{BB962C8B-B14F-4D97-AF65-F5344CB8AC3E}">
        <p14:creationId xmlns:p14="http://schemas.microsoft.com/office/powerpoint/2010/main" val="2163828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13</a:t>
            </a:fld>
            <a:endParaRPr lang="en-US"/>
          </a:p>
        </p:txBody>
      </p:sp>
    </p:spTree>
    <p:extLst>
      <p:ext uri="{BB962C8B-B14F-4D97-AF65-F5344CB8AC3E}">
        <p14:creationId xmlns:p14="http://schemas.microsoft.com/office/powerpoint/2010/main" val="2006501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14</a:t>
            </a:fld>
            <a:endParaRPr lang="en-US"/>
          </a:p>
        </p:txBody>
      </p:sp>
    </p:spTree>
    <p:extLst>
      <p:ext uri="{BB962C8B-B14F-4D97-AF65-F5344CB8AC3E}">
        <p14:creationId xmlns:p14="http://schemas.microsoft.com/office/powerpoint/2010/main" val="30056332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15</a:t>
            </a:fld>
            <a:endParaRPr lang="en-US"/>
          </a:p>
        </p:txBody>
      </p:sp>
    </p:spTree>
    <p:extLst>
      <p:ext uri="{BB962C8B-B14F-4D97-AF65-F5344CB8AC3E}">
        <p14:creationId xmlns:p14="http://schemas.microsoft.com/office/powerpoint/2010/main" val="3217767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16</a:t>
            </a:fld>
            <a:endParaRPr lang="en-US"/>
          </a:p>
        </p:txBody>
      </p:sp>
    </p:spTree>
    <p:extLst>
      <p:ext uri="{BB962C8B-B14F-4D97-AF65-F5344CB8AC3E}">
        <p14:creationId xmlns:p14="http://schemas.microsoft.com/office/powerpoint/2010/main" val="10238032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17</a:t>
            </a:fld>
            <a:endParaRPr lang="en-US"/>
          </a:p>
        </p:txBody>
      </p:sp>
    </p:spTree>
    <p:extLst>
      <p:ext uri="{BB962C8B-B14F-4D97-AF65-F5344CB8AC3E}">
        <p14:creationId xmlns:p14="http://schemas.microsoft.com/office/powerpoint/2010/main" val="2156533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18</a:t>
            </a:fld>
            <a:endParaRPr lang="en-US"/>
          </a:p>
        </p:txBody>
      </p:sp>
    </p:spTree>
    <p:extLst>
      <p:ext uri="{BB962C8B-B14F-4D97-AF65-F5344CB8AC3E}">
        <p14:creationId xmlns:p14="http://schemas.microsoft.com/office/powerpoint/2010/main" val="1262116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19</a:t>
            </a:fld>
            <a:endParaRPr lang="en-US"/>
          </a:p>
        </p:txBody>
      </p:sp>
    </p:spTree>
    <p:extLst>
      <p:ext uri="{BB962C8B-B14F-4D97-AF65-F5344CB8AC3E}">
        <p14:creationId xmlns:p14="http://schemas.microsoft.com/office/powerpoint/2010/main" val="5151186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20</a:t>
            </a:fld>
            <a:endParaRPr lang="en-US"/>
          </a:p>
        </p:txBody>
      </p:sp>
    </p:spTree>
    <p:extLst>
      <p:ext uri="{BB962C8B-B14F-4D97-AF65-F5344CB8AC3E}">
        <p14:creationId xmlns:p14="http://schemas.microsoft.com/office/powerpoint/2010/main" val="597781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21</a:t>
            </a:fld>
            <a:endParaRPr lang="en-US"/>
          </a:p>
        </p:txBody>
      </p:sp>
    </p:spTree>
    <p:extLst>
      <p:ext uri="{BB962C8B-B14F-4D97-AF65-F5344CB8AC3E}">
        <p14:creationId xmlns:p14="http://schemas.microsoft.com/office/powerpoint/2010/main" val="26121911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t>
            </a:r>
          </a:p>
        </p:txBody>
      </p:sp>
      <p:sp>
        <p:nvSpPr>
          <p:cNvPr id="4" name="Slide Number Placeholder 3"/>
          <p:cNvSpPr>
            <a:spLocks noGrp="1"/>
          </p:cNvSpPr>
          <p:nvPr>
            <p:ph type="sldNum" sz="quarter" idx="5"/>
          </p:nvPr>
        </p:nvSpPr>
        <p:spPr/>
        <p:txBody>
          <a:bodyPr/>
          <a:lstStyle/>
          <a:p>
            <a:fld id="{A87536B4-3580-FF4C-B14B-D84D23EC6796}" type="slidenum">
              <a:rPr lang="en-US" smtClean="0"/>
              <a:t>22</a:t>
            </a:fld>
            <a:endParaRPr lang="en-US"/>
          </a:p>
        </p:txBody>
      </p:sp>
    </p:spTree>
    <p:extLst>
      <p:ext uri="{BB962C8B-B14F-4D97-AF65-F5344CB8AC3E}">
        <p14:creationId xmlns:p14="http://schemas.microsoft.com/office/powerpoint/2010/main" val="26627573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23</a:t>
            </a:fld>
            <a:endParaRPr lang="en-US"/>
          </a:p>
        </p:txBody>
      </p:sp>
    </p:spTree>
    <p:extLst>
      <p:ext uri="{BB962C8B-B14F-4D97-AF65-F5344CB8AC3E}">
        <p14:creationId xmlns:p14="http://schemas.microsoft.com/office/powerpoint/2010/main" val="5959295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LP</a:t>
            </a:r>
          </a:p>
        </p:txBody>
      </p:sp>
      <p:sp>
        <p:nvSpPr>
          <p:cNvPr id="4" name="Slide Number Placeholder 3"/>
          <p:cNvSpPr>
            <a:spLocks noGrp="1"/>
          </p:cNvSpPr>
          <p:nvPr>
            <p:ph type="sldNum" sz="quarter" idx="5"/>
          </p:nvPr>
        </p:nvSpPr>
        <p:spPr/>
        <p:txBody>
          <a:bodyPr/>
          <a:lstStyle/>
          <a:p>
            <a:fld id="{A87536B4-3580-FF4C-B14B-D84D23EC6796}" type="slidenum">
              <a:rPr lang="en-US" smtClean="0"/>
              <a:t>24</a:t>
            </a:fld>
            <a:endParaRPr lang="en-US"/>
          </a:p>
        </p:txBody>
      </p:sp>
    </p:spTree>
    <p:extLst>
      <p:ext uri="{BB962C8B-B14F-4D97-AF65-F5344CB8AC3E}">
        <p14:creationId xmlns:p14="http://schemas.microsoft.com/office/powerpoint/2010/main" val="19758957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184119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581454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22302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BBE7B02-3563-B647-8E1C-7ED8046DB785}" type="datetimeFigureOut">
              <a:rPr lang="en-US" smtClean="0"/>
              <a:t>9/16/24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347255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BBE7B02-3563-B647-8E1C-7ED8046DB785}" type="datetimeFigureOut">
              <a:rPr lang="en-US" smtClean="0"/>
              <a:t>9/16/24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64411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BBE7B02-3563-B647-8E1C-7ED8046DB785}" type="datetimeFigureOut">
              <a:rPr lang="en-US" smtClean="0"/>
              <a:t>9/16/24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204207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E7B02-3563-B647-8E1C-7ED8046DB785}" type="datetimeFigureOut">
              <a:rPr lang="en-US" smtClean="0"/>
              <a:t>9/16/24</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882408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BE7B02-3563-B647-8E1C-7ED8046DB785}" type="datetimeFigureOut">
              <a:rPr lang="en-US" smtClean="0"/>
              <a:t>9/16/24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482218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BE7B02-3563-B647-8E1C-7ED8046DB785}" type="datetimeFigureOut">
              <a:rPr lang="en-US" smtClean="0"/>
              <a:t>9/16/24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492492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BE7B02-3563-B647-8E1C-7ED8046DB785}" type="datetimeFigureOut">
              <a:rPr lang="en-US" smtClean="0"/>
              <a:t>9/16/24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041575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15091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776136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949098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BBE7B02-3563-B647-8E1C-7ED8046DB785}" type="datetimeFigureOut">
              <a:rPr lang="en-US" smtClean="0"/>
              <a:t>9/16/24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2860326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BBE7B02-3563-B647-8E1C-7ED8046DB785}" type="datetimeFigureOut">
              <a:rPr lang="en-US" smtClean="0"/>
              <a:t>9/16/24</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700214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5282645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BBE7B02-3563-B647-8E1C-7ED8046DB785}" type="datetimeFigureOut">
              <a:rPr lang="en-US" smtClean="0"/>
              <a:t>9/16/24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2270202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BBE7B02-3563-B647-8E1C-7ED8046DB785}" type="datetimeFigureOut">
              <a:rPr lang="en-US" smtClean="0"/>
              <a:t>9/16/24</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71FA15A-8E87-FF41-A28C-432544D7ED70}" type="slidenum">
              <a:rPr lang="en-US" smtClean="0"/>
              <a:t>‹#›</a:t>
            </a:fld>
            <a:endParaRPr lang="en-US"/>
          </a:p>
        </p:txBody>
      </p:sp>
    </p:spTree>
    <p:extLst>
      <p:ext uri="{BB962C8B-B14F-4D97-AF65-F5344CB8AC3E}">
        <p14:creationId xmlns:p14="http://schemas.microsoft.com/office/powerpoint/2010/main" val="26679297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oster for a children's book&#10;&#10;Description automatically generated">
            <a:extLst>
              <a:ext uri="{FF2B5EF4-FFF2-40B4-BE49-F238E27FC236}">
                <a16:creationId xmlns:a16="http://schemas.microsoft.com/office/drawing/2014/main" id="{E964EB32-5649-6E4C-71C2-5BB06620C760}"/>
              </a:ext>
            </a:extLst>
          </p:cNvPr>
          <p:cNvPicPr>
            <a:picLocks noChangeAspect="1"/>
          </p:cNvPicPr>
          <p:nvPr/>
        </p:nvPicPr>
        <p:blipFill rotWithShape="1">
          <a:blip r:embed="rId2"/>
          <a:srcRect t="7728" b="16528"/>
          <a:stretch/>
        </p:blipFill>
        <p:spPr>
          <a:xfrm>
            <a:off x="20" y="0"/>
            <a:ext cx="12191980" cy="6856718"/>
          </a:xfrm>
          <a:prstGeom prst="rect">
            <a:avLst/>
          </a:prstGeom>
        </p:spPr>
      </p:pic>
    </p:spTree>
    <p:extLst>
      <p:ext uri="{BB962C8B-B14F-4D97-AF65-F5344CB8AC3E}">
        <p14:creationId xmlns:p14="http://schemas.microsoft.com/office/powerpoint/2010/main" val="1262946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544A2-9B91-FA33-936A-0D40EDF88BD1}"/>
              </a:ext>
            </a:extLst>
          </p:cNvPr>
          <p:cNvSpPr>
            <a:spLocks noGrp="1"/>
          </p:cNvSpPr>
          <p:nvPr>
            <p:ph type="title"/>
          </p:nvPr>
        </p:nvSpPr>
        <p:spPr/>
        <p:txBody>
          <a:bodyPr/>
          <a:lstStyle/>
          <a:p>
            <a:r>
              <a:rPr lang="en-US" dirty="0"/>
              <a:t>What are we going to cover?</a:t>
            </a:r>
          </a:p>
        </p:txBody>
      </p:sp>
      <p:sp>
        <p:nvSpPr>
          <p:cNvPr id="3" name="Content Placeholder 2">
            <a:extLst>
              <a:ext uri="{FF2B5EF4-FFF2-40B4-BE49-F238E27FC236}">
                <a16:creationId xmlns:a16="http://schemas.microsoft.com/office/drawing/2014/main" id="{AA95D5F3-72B0-CF79-B927-320200327D40}"/>
              </a:ext>
            </a:extLst>
          </p:cNvPr>
          <p:cNvSpPr>
            <a:spLocks noGrp="1"/>
          </p:cNvSpPr>
          <p:nvPr>
            <p:ph idx="1"/>
          </p:nvPr>
        </p:nvSpPr>
        <p:spPr>
          <a:xfrm>
            <a:off x="1683170" y="2468032"/>
            <a:ext cx="8825659" cy="3416300"/>
          </a:xfrm>
        </p:spPr>
        <p:txBody>
          <a:bodyPr>
            <a:normAutofit lnSpcReduction="10000"/>
          </a:bodyPr>
          <a:lstStyle/>
          <a:p>
            <a:r>
              <a:rPr lang="en-US" dirty="0">
                <a:cs typeface="Arial" panose="020B0604020202020204" pitchFamily="34" charset="0"/>
              </a:rPr>
              <a:t>What is phonics?</a:t>
            </a:r>
          </a:p>
          <a:p>
            <a:r>
              <a:rPr lang="en-US" dirty="0">
                <a:cs typeface="Arial" panose="020B0604020202020204" pitchFamily="34" charset="0"/>
              </a:rPr>
              <a:t>What is Essential Letters and Sounds?</a:t>
            </a:r>
          </a:p>
          <a:p>
            <a:r>
              <a:rPr lang="en-US" dirty="0">
                <a:cs typeface="Arial" panose="020B0604020202020204" pitchFamily="34" charset="0"/>
              </a:rPr>
              <a:t>How we teach phonics</a:t>
            </a:r>
          </a:p>
          <a:p>
            <a:r>
              <a:rPr lang="en-US" dirty="0">
                <a:cs typeface="Arial" panose="020B0604020202020204" pitchFamily="34" charset="0"/>
              </a:rPr>
              <a:t>Getting children ready to read</a:t>
            </a:r>
          </a:p>
          <a:p>
            <a:r>
              <a:rPr lang="en-US" dirty="0">
                <a:cs typeface="Arial" panose="020B0604020202020204" pitchFamily="34" charset="0"/>
              </a:rPr>
              <a:t>Supporting your child with reading at home</a:t>
            </a:r>
          </a:p>
          <a:p>
            <a:r>
              <a:rPr lang="en-US" dirty="0">
                <a:cs typeface="Arial" panose="020B0604020202020204" pitchFamily="34" charset="0"/>
              </a:rPr>
              <a:t>Pronouncing pure sounds</a:t>
            </a:r>
          </a:p>
          <a:p>
            <a:r>
              <a:rPr lang="en-US" dirty="0">
                <a:cs typeface="Arial" panose="020B0604020202020204" pitchFamily="34" charset="0"/>
              </a:rPr>
              <a:t>Using the letter formation and spelling sequence to support at home</a:t>
            </a:r>
          </a:p>
          <a:p>
            <a:r>
              <a:rPr lang="en-US" dirty="0">
                <a:cs typeface="Arial" panose="020B0604020202020204" pitchFamily="34" charset="0"/>
              </a:rPr>
              <a:t>Year 1 Phonics Screening</a:t>
            </a:r>
          </a:p>
          <a:p>
            <a:r>
              <a:rPr lang="en-US" dirty="0">
                <a:cs typeface="Arial" panose="020B0604020202020204" pitchFamily="34" charset="0"/>
              </a:rPr>
              <a:t>Reading at home</a:t>
            </a:r>
          </a:p>
        </p:txBody>
      </p:sp>
      <p:pic>
        <p:nvPicPr>
          <p:cNvPr id="4" name="Picture 3" descr="A close-up of a needle and a spool of thread&#10;&#10;Description automatically generated">
            <a:extLst>
              <a:ext uri="{FF2B5EF4-FFF2-40B4-BE49-F238E27FC236}">
                <a16:creationId xmlns:a16="http://schemas.microsoft.com/office/drawing/2014/main" id="{EEA4C05D-FEAC-5A30-6D03-F47DE0ECAAAF}"/>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5" name="Picture 4" descr="A cartoon of a deer&#10;&#10;Description automatically generated">
            <a:extLst>
              <a:ext uri="{FF2B5EF4-FFF2-40B4-BE49-F238E27FC236}">
                <a16:creationId xmlns:a16="http://schemas.microsoft.com/office/drawing/2014/main" id="{306E294A-3229-6FF1-00EF-86F8CBAE47E0}"/>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6" name="Oval 5">
            <a:extLst>
              <a:ext uri="{FF2B5EF4-FFF2-40B4-BE49-F238E27FC236}">
                <a16:creationId xmlns:a16="http://schemas.microsoft.com/office/drawing/2014/main" id="{1CA45109-BDBC-D377-E45F-1F7CE09EEF62}"/>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484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AAFD7-73F7-578A-07AF-DC1F1318BD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3CDA2F-DBDE-AFF4-CBCA-820DCD60218A}"/>
              </a:ext>
            </a:extLst>
          </p:cNvPr>
          <p:cNvSpPr>
            <a:spLocks noGrp="1"/>
          </p:cNvSpPr>
          <p:nvPr>
            <p:ph type="title"/>
          </p:nvPr>
        </p:nvSpPr>
        <p:spPr/>
        <p:txBody>
          <a:bodyPr/>
          <a:lstStyle/>
          <a:p>
            <a:r>
              <a:rPr lang="en-US" dirty="0"/>
              <a:t>What is phonics?</a:t>
            </a:r>
          </a:p>
        </p:txBody>
      </p:sp>
      <p:sp>
        <p:nvSpPr>
          <p:cNvPr id="3" name="Content Placeholder 2">
            <a:extLst>
              <a:ext uri="{FF2B5EF4-FFF2-40B4-BE49-F238E27FC236}">
                <a16:creationId xmlns:a16="http://schemas.microsoft.com/office/drawing/2014/main" id="{E0BD5309-1B8E-9D9B-A536-64DC7283FE65}"/>
              </a:ext>
            </a:extLst>
          </p:cNvPr>
          <p:cNvSpPr>
            <a:spLocks noGrp="1"/>
          </p:cNvSpPr>
          <p:nvPr>
            <p:ph idx="1"/>
          </p:nvPr>
        </p:nvSpPr>
        <p:spPr>
          <a:xfrm>
            <a:off x="1154954" y="2930878"/>
            <a:ext cx="9000428" cy="2287155"/>
          </a:xfrm>
        </p:spPr>
        <p:txBody>
          <a:bodyPr>
            <a:normAutofit/>
          </a:bodyPr>
          <a:lstStyle/>
          <a:p>
            <a:r>
              <a:rPr lang="en-US" sz="2000" dirty="0">
                <a:cs typeface="Arial" panose="020B0604020202020204" pitchFamily="34" charset="0"/>
              </a:rPr>
              <a:t>A method of teaching beginners to read and pronounce words by learning to associate letters or letter groups with the sounds they represent.</a:t>
            </a:r>
          </a:p>
          <a:p>
            <a:endParaRPr lang="en-US" sz="2000" dirty="0">
              <a:cs typeface="Arial" panose="020B0604020202020204" pitchFamily="34" charset="0"/>
            </a:endParaRPr>
          </a:p>
          <a:p>
            <a:r>
              <a:rPr lang="en-US" sz="2000" dirty="0">
                <a:cs typeface="Arial" panose="020B0604020202020204" pitchFamily="34" charset="0"/>
              </a:rPr>
              <a:t>There are 44 main sounds in the English Language. Each sound is represented by a grapheme (the written representation of a sound).</a:t>
            </a:r>
          </a:p>
        </p:txBody>
      </p:sp>
      <p:pic>
        <p:nvPicPr>
          <p:cNvPr id="6" name="Picture 5" descr="A close-up of a needle and a spool of thread&#10;&#10;Description automatically generated">
            <a:extLst>
              <a:ext uri="{FF2B5EF4-FFF2-40B4-BE49-F238E27FC236}">
                <a16:creationId xmlns:a16="http://schemas.microsoft.com/office/drawing/2014/main" id="{A2F02FDC-2D91-B8F7-B6C0-5AB7E12EFF2E}"/>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B6BBA25F-D995-72A0-B3F5-5A31F07374D6}"/>
              </a:ext>
            </a:extLst>
          </p:cNvPr>
          <p:cNvPicPr>
            <a:picLocks noChangeAspect="1"/>
          </p:cNvPicPr>
          <p:nvPr/>
        </p:nvPicPr>
        <p:blipFill>
          <a:blip r:embed="rId4"/>
          <a:stretch>
            <a:fillRect/>
          </a:stretch>
        </p:blipFill>
        <p:spPr>
          <a:xfrm>
            <a:off x="10821594" y="5458178"/>
            <a:ext cx="1050596" cy="1123244"/>
          </a:xfrm>
          <a:prstGeom prst="rect">
            <a:avLst/>
          </a:prstGeom>
        </p:spPr>
      </p:pic>
    </p:spTree>
    <p:extLst>
      <p:ext uri="{BB962C8B-B14F-4D97-AF65-F5344CB8AC3E}">
        <p14:creationId xmlns:p14="http://schemas.microsoft.com/office/powerpoint/2010/main" val="3881849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23F9A-059A-0F4A-7DBD-0A46517C15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47FE53-6B2C-E503-8257-AAE65149718A}"/>
              </a:ext>
            </a:extLst>
          </p:cNvPr>
          <p:cNvSpPr>
            <a:spLocks noGrp="1"/>
          </p:cNvSpPr>
          <p:nvPr>
            <p:ph type="title"/>
          </p:nvPr>
        </p:nvSpPr>
        <p:spPr/>
        <p:txBody>
          <a:bodyPr/>
          <a:lstStyle/>
          <a:p>
            <a:r>
              <a:rPr lang="en-US" dirty="0"/>
              <a:t>What is phonics?</a:t>
            </a:r>
          </a:p>
        </p:txBody>
      </p:sp>
      <p:sp>
        <p:nvSpPr>
          <p:cNvPr id="3" name="Content Placeholder 2">
            <a:extLst>
              <a:ext uri="{FF2B5EF4-FFF2-40B4-BE49-F238E27FC236}">
                <a16:creationId xmlns:a16="http://schemas.microsoft.com/office/drawing/2014/main" id="{ED1C6108-04B1-532E-98F0-F3809634DB29}"/>
              </a:ext>
            </a:extLst>
          </p:cNvPr>
          <p:cNvSpPr>
            <a:spLocks noGrp="1"/>
          </p:cNvSpPr>
          <p:nvPr>
            <p:ph idx="1"/>
          </p:nvPr>
        </p:nvSpPr>
        <p:spPr>
          <a:xfrm>
            <a:off x="1154954" y="2535766"/>
            <a:ext cx="9000428" cy="2736144"/>
          </a:xfrm>
        </p:spPr>
        <p:txBody>
          <a:bodyPr>
            <a:normAutofit fontScale="92500"/>
          </a:bodyPr>
          <a:lstStyle/>
          <a:p>
            <a:r>
              <a:rPr lang="en-US" sz="2000" b="1" dirty="0">
                <a:cs typeface="Arial" panose="020B0604020202020204" pitchFamily="34" charset="0"/>
              </a:rPr>
              <a:t>Phoneme: </a:t>
            </a:r>
            <a:r>
              <a:rPr lang="en-US" sz="2000" dirty="0">
                <a:cs typeface="Arial" panose="020B0604020202020204" pitchFamily="34" charset="0"/>
              </a:rPr>
              <a:t>The smallest single identifiable sound in a word. E.g. In the word ‘cat’ there are three phonemes c/a/t.</a:t>
            </a:r>
          </a:p>
          <a:p>
            <a:r>
              <a:rPr lang="en-US" sz="2000" b="1" dirty="0">
                <a:cs typeface="Arial" panose="020B0604020202020204" pitchFamily="34" charset="0"/>
              </a:rPr>
              <a:t>Grapheme: </a:t>
            </a:r>
            <a:r>
              <a:rPr lang="en-US" sz="2000" dirty="0">
                <a:cs typeface="Arial" panose="020B0604020202020204" pitchFamily="34" charset="0"/>
              </a:rPr>
              <a:t>The written representation of a sound.</a:t>
            </a:r>
          </a:p>
          <a:p>
            <a:r>
              <a:rPr lang="en-US" sz="2000" b="1" dirty="0">
                <a:cs typeface="Arial" panose="020B0604020202020204" pitchFamily="34" charset="0"/>
              </a:rPr>
              <a:t>Digraph: </a:t>
            </a:r>
            <a:r>
              <a:rPr lang="en-US" sz="2000" dirty="0">
                <a:cs typeface="Arial" panose="020B0604020202020204" pitchFamily="34" charset="0"/>
              </a:rPr>
              <a:t>Two letters making one sound. E.g. /</a:t>
            </a:r>
            <a:r>
              <a:rPr lang="en-US" sz="2000" dirty="0" err="1">
                <a:cs typeface="Arial" panose="020B0604020202020204" pitchFamily="34" charset="0"/>
              </a:rPr>
              <a:t>sh</a:t>
            </a:r>
            <a:r>
              <a:rPr lang="en-US" sz="2000" dirty="0">
                <a:cs typeface="Arial" panose="020B0604020202020204" pitchFamily="34" charset="0"/>
              </a:rPr>
              <a:t>/ in the word ‘</a:t>
            </a:r>
            <a:r>
              <a:rPr lang="en-US" sz="2000" b="1" dirty="0">
                <a:solidFill>
                  <a:srgbClr val="7030A0"/>
                </a:solidFill>
                <a:cs typeface="Arial" panose="020B0604020202020204" pitchFamily="34" charset="0"/>
              </a:rPr>
              <a:t>sh</a:t>
            </a:r>
            <a:r>
              <a:rPr lang="en-US" sz="2000" b="1" dirty="0">
                <a:cs typeface="Arial" panose="020B0604020202020204" pitchFamily="34" charset="0"/>
              </a:rPr>
              <a:t>op</a:t>
            </a:r>
            <a:r>
              <a:rPr lang="en-US" sz="2000" dirty="0">
                <a:cs typeface="Arial" panose="020B0604020202020204" pitchFamily="34" charset="0"/>
              </a:rPr>
              <a:t>’. </a:t>
            </a:r>
          </a:p>
          <a:p>
            <a:r>
              <a:rPr lang="en-US" sz="2000" b="1" dirty="0">
                <a:cs typeface="Arial" panose="020B0604020202020204" pitchFamily="34" charset="0"/>
              </a:rPr>
              <a:t>Trigraph: </a:t>
            </a:r>
            <a:r>
              <a:rPr lang="en-US" sz="2000" dirty="0">
                <a:cs typeface="Arial" panose="020B0604020202020204" pitchFamily="34" charset="0"/>
              </a:rPr>
              <a:t>Three </a:t>
            </a:r>
            <a:r>
              <a:rPr lang="en-US" sz="2000" dirty="0" err="1">
                <a:cs typeface="Arial" panose="020B0604020202020204" pitchFamily="34" charset="0"/>
              </a:rPr>
              <a:t>ketters</a:t>
            </a:r>
            <a:r>
              <a:rPr lang="en-US" sz="2000" dirty="0">
                <a:cs typeface="Arial" panose="020B0604020202020204" pitchFamily="34" charset="0"/>
              </a:rPr>
              <a:t> making one sound. E.g. /</a:t>
            </a:r>
            <a:r>
              <a:rPr lang="en-US" sz="2000" dirty="0" err="1">
                <a:cs typeface="Arial" panose="020B0604020202020204" pitchFamily="34" charset="0"/>
              </a:rPr>
              <a:t>igh</a:t>
            </a:r>
            <a:r>
              <a:rPr lang="en-US" sz="2000" dirty="0">
                <a:cs typeface="Arial" panose="020B0604020202020204" pitchFamily="34" charset="0"/>
              </a:rPr>
              <a:t>/ in the word ‘</a:t>
            </a:r>
            <a:r>
              <a:rPr lang="en-US" sz="2000" b="1" dirty="0">
                <a:cs typeface="Arial" panose="020B0604020202020204" pitchFamily="34" charset="0"/>
              </a:rPr>
              <a:t>n</a:t>
            </a:r>
            <a:r>
              <a:rPr lang="en-US" sz="2000" b="1" dirty="0">
                <a:solidFill>
                  <a:srgbClr val="7030A0"/>
                </a:solidFill>
                <a:cs typeface="Arial" panose="020B0604020202020204" pitchFamily="34" charset="0"/>
              </a:rPr>
              <a:t>igh</a:t>
            </a:r>
            <a:r>
              <a:rPr lang="en-US" sz="2000" b="1" dirty="0">
                <a:cs typeface="Arial" panose="020B0604020202020204" pitchFamily="34" charset="0"/>
              </a:rPr>
              <a:t>t</a:t>
            </a:r>
            <a:r>
              <a:rPr lang="en-US" sz="2000" dirty="0">
                <a:cs typeface="Arial" panose="020B0604020202020204" pitchFamily="34" charset="0"/>
              </a:rPr>
              <a:t>’.</a:t>
            </a:r>
          </a:p>
          <a:p>
            <a:r>
              <a:rPr lang="en-US" sz="2000" b="1" dirty="0">
                <a:cs typeface="Arial" panose="020B0604020202020204" pitchFamily="34" charset="0"/>
              </a:rPr>
              <a:t>Split Digraph: </a:t>
            </a:r>
            <a:r>
              <a:rPr lang="en-US" sz="2000" dirty="0">
                <a:cs typeface="Arial" panose="020B0604020202020204" pitchFamily="34" charset="0"/>
              </a:rPr>
              <a:t>Two vowel letters split but are split by one or more consonants. E.g. /a-e/ in the word ‘</a:t>
            </a:r>
            <a:r>
              <a:rPr lang="en-US" sz="2000" b="1" dirty="0">
                <a:cs typeface="Arial" panose="020B0604020202020204" pitchFamily="34" charset="0"/>
              </a:rPr>
              <a:t>c</a:t>
            </a:r>
            <a:r>
              <a:rPr lang="en-US" sz="2000" b="1" dirty="0">
                <a:solidFill>
                  <a:srgbClr val="7030A0"/>
                </a:solidFill>
                <a:cs typeface="Arial" panose="020B0604020202020204" pitchFamily="34" charset="0"/>
              </a:rPr>
              <a:t>a</a:t>
            </a:r>
            <a:r>
              <a:rPr lang="en-US" sz="2000" b="1" dirty="0">
                <a:cs typeface="Arial" panose="020B0604020202020204" pitchFamily="34" charset="0"/>
              </a:rPr>
              <a:t>k</a:t>
            </a:r>
            <a:r>
              <a:rPr lang="en-US" sz="2000" b="1" dirty="0">
                <a:solidFill>
                  <a:srgbClr val="7030A0"/>
                </a:solidFill>
                <a:cs typeface="Arial" panose="020B0604020202020204" pitchFamily="34" charset="0"/>
              </a:rPr>
              <a:t>e</a:t>
            </a:r>
            <a:r>
              <a:rPr lang="en-US" sz="2000" dirty="0">
                <a:cs typeface="Arial" panose="020B0604020202020204" pitchFamily="34" charset="0"/>
              </a:rPr>
              <a:t>’.</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pic>
        <p:nvPicPr>
          <p:cNvPr id="6" name="Picture 5" descr="A close-up of a needle and a spool of thread&#10;&#10;Description automatically generated">
            <a:extLst>
              <a:ext uri="{FF2B5EF4-FFF2-40B4-BE49-F238E27FC236}">
                <a16:creationId xmlns:a16="http://schemas.microsoft.com/office/drawing/2014/main" id="{066ECCD4-C94E-367E-A2FD-3C9380D22CAA}"/>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34116429-87D3-0D8A-0D68-52C3D2756423}"/>
              </a:ext>
            </a:extLst>
          </p:cNvPr>
          <p:cNvPicPr>
            <a:picLocks noChangeAspect="1"/>
          </p:cNvPicPr>
          <p:nvPr/>
        </p:nvPicPr>
        <p:blipFill>
          <a:blip r:embed="rId4"/>
          <a:stretch>
            <a:fillRect/>
          </a:stretch>
        </p:blipFill>
        <p:spPr>
          <a:xfrm>
            <a:off x="10821594" y="5458178"/>
            <a:ext cx="1050596" cy="1123244"/>
          </a:xfrm>
          <a:prstGeom prst="rect">
            <a:avLst/>
          </a:prstGeom>
        </p:spPr>
      </p:pic>
    </p:spTree>
    <p:extLst>
      <p:ext uri="{BB962C8B-B14F-4D97-AF65-F5344CB8AC3E}">
        <p14:creationId xmlns:p14="http://schemas.microsoft.com/office/powerpoint/2010/main" val="12656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74FBE-48F0-4FAA-411C-2F923F6F06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69C917-810C-031F-B0E8-69EA1231D0BC}"/>
              </a:ext>
            </a:extLst>
          </p:cNvPr>
          <p:cNvSpPr>
            <a:spLocks noGrp="1"/>
          </p:cNvSpPr>
          <p:nvPr>
            <p:ph type="title"/>
          </p:nvPr>
        </p:nvSpPr>
        <p:spPr/>
        <p:txBody>
          <a:bodyPr/>
          <a:lstStyle/>
          <a:p>
            <a:r>
              <a:rPr lang="en-US" dirty="0"/>
              <a:t>What is ELS?</a:t>
            </a:r>
          </a:p>
        </p:txBody>
      </p:sp>
      <p:sp>
        <p:nvSpPr>
          <p:cNvPr id="3" name="Content Placeholder 2">
            <a:extLst>
              <a:ext uri="{FF2B5EF4-FFF2-40B4-BE49-F238E27FC236}">
                <a16:creationId xmlns:a16="http://schemas.microsoft.com/office/drawing/2014/main" id="{5D6F79D1-7F3C-50DB-3C59-AF235DBE2A2E}"/>
              </a:ext>
            </a:extLst>
          </p:cNvPr>
          <p:cNvSpPr>
            <a:spLocks noGrp="1"/>
          </p:cNvSpPr>
          <p:nvPr>
            <p:ph idx="1"/>
          </p:nvPr>
        </p:nvSpPr>
        <p:spPr>
          <a:xfrm>
            <a:off x="1154954" y="2535766"/>
            <a:ext cx="9000428" cy="2736144"/>
          </a:xfrm>
        </p:spPr>
        <p:txBody>
          <a:bodyPr>
            <a:normAutofit/>
          </a:bodyPr>
          <a:lstStyle/>
          <a:p>
            <a:r>
              <a:rPr lang="en-US" sz="2000" dirty="0">
                <a:cs typeface="Arial" panose="020B0604020202020204" pitchFamily="34" charset="0"/>
              </a:rPr>
              <a:t>Essential Letters and Sounds (ELS) is our chosen phonics </a:t>
            </a:r>
            <a:r>
              <a:rPr lang="en-US" sz="2000" dirty="0" err="1">
                <a:cs typeface="Arial" panose="020B0604020202020204" pitchFamily="34" charset="0"/>
              </a:rPr>
              <a:t>programme</a:t>
            </a:r>
            <a:r>
              <a:rPr lang="en-US" sz="2000" dirty="0">
                <a:cs typeface="Arial" panose="020B0604020202020204" pitchFamily="34" charset="0"/>
              </a:rPr>
              <a:t>. It teaches children to read by identifying the phonemes (smallest unit of sound) and graphemes (written version of the sound)within words and using these to read words.</a:t>
            </a:r>
          </a:p>
          <a:p>
            <a:r>
              <a:rPr lang="en-GB" sz="2000" dirty="0">
                <a:cs typeface="Arial" panose="020B0604020202020204" pitchFamily="34" charset="0"/>
              </a:rPr>
              <a:t>Children experience the joy of books and language whilst rapidly acquiring the skills they need to become fluent independent readers and writers. </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pic>
        <p:nvPicPr>
          <p:cNvPr id="6" name="Picture 5" descr="A close-up of a needle and a spool of thread&#10;&#10;Description automatically generated">
            <a:extLst>
              <a:ext uri="{FF2B5EF4-FFF2-40B4-BE49-F238E27FC236}">
                <a16:creationId xmlns:a16="http://schemas.microsoft.com/office/drawing/2014/main" id="{E98A27AA-2F1A-691E-0A25-A044A047B7B4}"/>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9C0322BA-39CC-9353-62F4-FE23099E295A}"/>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4" name="Oval 3">
            <a:extLst>
              <a:ext uri="{FF2B5EF4-FFF2-40B4-BE49-F238E27FC236}">
                <a16:creationId xmlns:a16="http://schemas.microsoft.com/office/drawing/2014/main" id="{5F6D12F0-B422-3A3E-0D59-15127377BE26}"/>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5577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E637C-474F-E0B9-8982-350931DA32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C429D7-548F-D6D3-4289-2168A86EFC79}"/>
              </a:ext>
            </a:extLst>
          </p:cNvPr>
          <p:cNvSpPr>
            <a:spLocks noGrp="1"/>
          </p:cNvSpPr>
          <p:nvPr>
            <p:ph type="title"/>
          </p:nvPr>
        </p:nvSpPr>
        <p:spPr/>
        <p:txBody>
          <a:bodyPr/>
          <a:lstStyle/>
          <a:p>
            <a:r>
              <a:rPr lang="en-US" dirty="0"/>
              <a:t>How do we teach phonics?</a:t>
            </a:r>
          </a:p>
        </p:txBody>
      </p:sp>
      <p:sp>
        <p:nvSpPr>
          <p:cNvPr id="3" name="Content Placeholder 2">
            <a:extLst>
              <a:ext uri="{FF2B5EF4-FFF2-40B4-BE49-F238E27FC236}">
                <a16:creationId xmlns:a16="http://schemas.microsoft.com/office/drawing/2014/main" id="{8130A216-2622-9C4E-35D8-1CEE38272A91}"/>
              </a:ext>
            </a:extLst>
          </p:cNvPr>
          <p:cNvSpPr>
            <a:spLocks noGrp="1"/>
          </p:cNvSpPr>
          <p:nvPr>
            <p:ph idx="1"/>
          </p:nvPr>
        </p:nvSpPr>
        <p:spPr>
          <a:xfrm>
            <a:off x="1154954" y="2535766"/>
            <a:ext cx="9000428" cy="2736144"/>
          </a:xfrm>
        </p:spPr>
        <p:txBody>
          <a:bodyPr>
            <a:normAutofit lnSpcReduction="10000"/>
          </a:bodyPr>
          <a:lstStyle/>
          <a:p>
            <a:r>
              <a:rPr lang="en-GB" sz="2000" dirty="0">
                <a:cs typeface="Arial" panose="020B0604020202020204" pitchFamily="34" charset="0"/>
              </a:rPr>
              <a:t>We use a simple, consistent approach to teaching phonics.</a:t>
            </a:r>
          </a:p>
          <a:p>
            <a:r>
              <a:rPr lang="en-GB" sz="2000" dirty="0">
                <a:cs typeface="Arial" panose="020B0604020202020204" pitchFamily="34" charset="0"/>
              </a:rPr>
              <a:t>Your child will experience the same classroom routines within each lesson which reduces cognitive load and maximises the chances of success.</a:t>
            </a:r>
          </a:p>
          <a:p>
            <a:r>
              <a:rPr lang="en-GB" sz="2000" dirty="0">
                <a:cs typeface="Arial" panose="020B0604020202020204" pitchFamily="34" charset="0"/>
              </a:rPr>
              <a:t>All children are supported within the lesson to use their new phonics knowledge independently.</a:t>
            </a:r>
          </a:p>
          <a:p>
            <a:r>
              <a:rPr lang="en-GB" sz="2000" dirty="0">
                <a:cs typeface="Arial" panose="020B0604020202020204" pitchFamily="34" charset="0"/>
              </a:rPr>
              <a:t>In every single ELS lesson, your child will make the direct application to reading.</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pic>
        <p:nvPicPr>
          <p:cNvPr id="6" name="Picture 5" descr="A close-up of a needle and a spool of thread&#10;&#10;Description automatically generated">
            <a:extLst>
              <a:ext uri="{FF2B5EF4-FFF2-40B4-BE49-F238E27FC236}">
                <a16:creationId xmlns:a16="http://schemas.microsoft.com/office/drawing/2014/main" id="{D3CD4031-CFD1-88FB-B194-55B8D928FAE8}"/>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B71C6454-AEDE-2C26-1D76-A32CA3218D9E}"/>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4" name="Oval 3">
            <a:extLst>
              <a:ext uri="{FF2B5EF4-FFF2-40B4-BE49-F238E27FC236}">
                <a16:creationId xmlns:a16="http://schemas.microsoft.com/office/drawing/2014/main" id="{D3185DB1-A08E-547B-2C4A-5EF2B571349F}"/>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4042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E9562-C47F-9B29-505B-03486DEC3B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A6E301-92DA-B854-09AC-E9F4D910ACC4}"/>
              </a:ext>
            </a:extLst>
          </p:cNvPr>
          <p:cNvSpPr>
            <a:spLocks noGrp="1"/>
          </p:cNvSpPr>
          <p:nvPr>
            <p:ph type="title"/>
          </p:nvPr>
        </p:nvSpPr>
        <p:spPr/>
        <p:txBody>
          <a:bodyPr/>
          <a:lstStyle/>
          <a:p>
            <a:r>
              <a:rPr lang="en-US" dirty="0"/>
              <a:t>How do we teach phonics?</a:t>
            </a:r>
          </a:p>
        </p:txBody>
      </p:sp>
      <p:sp>
        <p:nvSpPr>
          <p:cNvPr id="3" name="Content Placeholder 2">
            <a:extLst>
              <a:ext uri="{FF2B5EF4-FFF2-40B4-BE49-F238E27FC236}">
                <a16:creationId xmlns:a16="http://schemas.microsoft.com/office/drawing/2014/main" id="{8D5187B3-8EDC-79AE-DE12-3AF76414A109}"/>
              </a:ext>
            </a:extLst>
          </p:cNvPr>
          <p:cNvSpPr>
            <a:spLocks noGrp="1"/>
          </p:cNvSpPr>
          <p:nvPr>
            <p:ph idx="1"/>
          </p:nvPr>
        </p:nvSpPr>
        <p:spPr>
          <a:xfrm>
            <a:off x="1154954" y="2535766"/>
            <a:ext cx="9000428" cy="2736144"/>
          </a:xfrm>
        </p:spPr>
        <p:txBody>
          <a:bodyPr>
            <a:normAutofit/>
          </a:bodyPr>
          <a:lstStyle/>
          <a:p>
            <a:r>
              <a:rPr lang="en-GB" sz="2000" dirty="0">
                <a:cs typeface="Arial" panose="020B0604020202020204" pitchFamily="34" charset="0"/>
              </a:rPr>
              <a:t>Daily Phonics sessions- these start from the beginning of Reception.</a:t>
            </a:r>
          </a:p>
          <a:p>
            <a:r>
              <a:rPr lang="en-GB" sz="2000" dirty="0">
                <a:cs typeface="Arial" panose="020B0604020202020204" pitchFamily="34" charset="0"/>
              </a:rPr>
              <a:t>Phonics throughout the day to review new sounds &amp; graphemes taught.</a:t>
            </a:r>
          </a:p>
          <a:p>
            <a:r>
              <a:rPr lang="en-GB" sz="2000" dirty="0">
                <a:cs typeface="Arial" panose="020B0604020202020204" pitchFamily="34" charset="0"/>
              </a:rPr>
              <a:t>Lots of opportunities for oral blending – </a:t>
            </a:r>
            <a:r>
              <a:rPr lang="en-GB" sz="2000" b="1" dirty="0">
                <a:cs typeface="Arial" panose="020B0604020202020204" pitchFamily="34" charset="0"/>
              </a:rPr>
              <a:t>c/</a:t>
            </a:r>
            <a:r>
              <a:rPr lang="en-GB" sz="2000" b="1" dirty="0" err="1">
                <a:cs typeface="Arial" panose="020B0604020202020204" pitchFamily="34" charset="0"/>
              </a:rPr>
              <a:t>oa</a:t>
            </a:r>
            <a:r>
              <a:rPr lang="en-GB" sz="2000" b="1" dirty="0">
                <a:cs typeface="Arial" panose="020B0604020202020204" pitchFamily="34" charset="0"/>
              </a:rPr>
              <a:t>/t</a:t>
            </a:r>
          </a:p>
          <a:p>
            <a:r>
              <a:rPr lang="en-GB" sz="2000" dirty="0">
                <a:cs typeface="Arial" panose="020B0604020202020204" pitchFamily="34" charset="0"/>
              </a:rPr>
              <a:t>Main focus is on word recognition. However, new vocabulary is also given and explained in every lessons. Opportunities for writing – new grapheme, words and sentences.</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pic>
        <p:nvPicPr>
          <p:cNvPr id="6" name="Picture 5" descr="A close-up of a needle and a spool of thread&#10;&#10;Description automatically generated">
            <a:extLst>
              <a:ext uri="{FF2B5EF4-FFF2-40B4-BE49-F238E27FC236}">
                <a16:creationId xmlns:a16="http://schemas.microsoft.com/office/drawing/2014/main" id="{D3609AC8-5461-4102-2176-9E564D3FDE38}"/>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060C1003-6B49-382C-3B9F-59F710A8A95B}"/>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4" name="Oval 3">
            <a:extLst>
              <a:ext uri="{FF2B5EF4-FFF2-40B4-BE49-F238E27FC236}">
                <a16:creationId xmlns:a16="http://schemas.microsoft.com/office/drawing/2014/main" id="{367CD4FE-8D90-D7E0-B8F1-54C9720A9D93}"/>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7841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51253-9112-307D-FAF8-9C2D4B8D99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B270DF-55C6-9894-4383-41700F20C6C2}"/>
              </a:ext>
            </a:extLst>
          </p:cNvPr>
          <p:cNvSpPr>
            <a:spLocks noGrp="1"/>
          </p:cNvSpPr>
          <p:nvPr>
            <p:ph type="title"/>
          </p:nvPr>
        </p:nvSpPr>
        <p:spPr/>
        <p:txBody>
          <a:bodyPr/>
          <a:lstStyle/>
          <a:p>
            <a:r>
              <a:rPr lang="en-US" dirty="0"/>
              <a:t>ELS Progression</a:t>
            </a:r>
          </a:p>
        </p:txBody>
      </p:sp>
      <p:pic>
        <p:nvPicPr>
          <p:cNvPr id="6" name="Picture 5" descr="A close-up of a needle and a spool of thread&#10;&#10;Description automatically generated">
            <a:extLst>
              <a:ext uri="{FF2B5EF4-FFF2-40B4-BE49-F238E27FC236}">
                <a16:creationId xmlns:a16="http://schemas.microsoft.com/office/drawing/2014/main" id="{2E3978B8-7202-19A2-D94B-106480F18CC6}"/>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F2D4E259-B167-2792-931B-F0E15F98692B}"/>
              </a:ext>
            </a:extLst>
          </p:cNvPr>
          <p:cNvPicPr>
            <a:picLocks noChangeAspect="1"/>
          </p:cNvPicPr>
          <p:nvPr/>
        </p:nvPicPr>
        <p:blipFill>
          <a:blip r:embed="rId4"/>
          <a:stretch>
            <a:fillRect/>
          </a:stretch>
        </p:blipFill>
        <p:spPr>
          <a:xfrm>
            <a:off x="10821594" y="5458178"/>
            <a:ext cx="1050596" cy="1123244"/>
          </a:xfrm>
          <a:prstGeom prst="rect">
            <a:avLst/>
          </a:prstGeom>
        </p:spPr>
      </p:pic>
      <p:pic>
        <p:nvPicPr>
          <p:cNvPr id="9" name="Content Placeholder 8" descr="A purple and white chart with black text&#10;&#10;Description automatically generated">
            <a:extLst>
              <a:ext uri="{FF2B5EF4-FFF2-40B4-BE49-F238E27FC236}">
                <a16:creationId xmlns:a16="http://schemas.microsoft.com/office/drawing/2014/main" id="{D51A4032-CE22-C167-FDA0-6D718AA601B0}"/>
              </a:ext>
            </a:extLst>
          </p:cNvPr>
          <p:cNvPicPr>
            <a:picLocks noGrp="1" noChangeAspect="1"/>
          </p:cNvPicPr>
          <p:nvPr>
            <p:ph idx="1"/>
          </p:nvPr>
        </p:nvPicPr>
        <p:blipFill>
          <a:blip r:embed="rId5"/>
          <a:stretch>
            <a:fillRect/>
          </a:stretch>
        </p:blipFill>
        <p:spPr>
          <a:xfrm>
            <a:off x="1734011" y="2603500"/>
            <a:ext cx="8723977" cy="3416300"/>
          </a:xfrm>
        </p:spPr>
      </p:pic>
    </p:spTree>
    <p:extLst>
      <p:ext uri="{BB962C8B-B14F-4D97-AF65-F5344CB8AC3E}">
        <p14:creationId xmlns:p14="http://schemas.microsoft.com/office/powerpoint/2010/main" val="744276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5322A-AE81-8EB8-3FDE-9CA796114A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5EFE05-721E-FEF4-661C-8E7606FB0E92}"/>
              </a:ext>
            </a:extLst>
          </p:cNvPr>
          <p:cNvSpPr>
            <a:spLocks noGrp="1"/>
          </p:cNvSpPr>
          <p:nvPr>
            <p:ph type="title"/>
          </p:nvPr>
        </p:nvSpPr>
        <p:spPr/>
        <p:txBody>
          <a:bodyPr/>
          <a:lstStyle/>
          <a:p>
            <a:r>
              <a:rPr lang="en-US" dirty="0"/>
              <a:t>ELS Progression</a:t>
            </a:r>
          </a:p>
        </p:txBody>
      </p:sp>
      <p:pic>
        <p:nvPicPr>
          <p:cNvPr id="6" name="Picture 5" descr="A close-up of a needle and a spool of thread&#10;&#10;Description automatically generated">
            <a:extLst>
              <a:ext uri="{FF2B5EF4-FFF2-40B4-BE49-F238E27FC236}">
                <a16:creationId xmlns:a16="http://schemas.microsoft.com/office/drawing/2014/main" id="{C0EF5249-1CC7-91D6-FB3B-08205605DD7A}"/>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7CB63AD7-469D-4AA4-D81F-95F342D4B7F9}"/>
              </a:ext>
            </a:extLst>
          </p:cNvPr>
          <p:cNvPicPr>
            <a:picLocks noChangeAspect="1"/>
          </p:cNvPicPr>
          <p:nvPr/>
        </p:nvPicPr>
        <p:blipFill>
          <a:blip r:embed="rId4"/>
          <a:stretch>
            <a:fillRect/>
          </a:stretch>
        </p:blipFill>
        <p:spPr>
          <a:xfrm>
            <a:off x="10821594" y="5458178"/>
            <a:ext cx="1050596" cy="1123244"/>
          </a:xfrm>
          <a:prstGeom prst="rect">
            <a:avLst/>
          </a:prstGeom>
        </p:spPr>
      </p:pic>
      <p:pic>
        <p:nvPicPr>
          <p:cNvPr id="7" name="Content Placeholder 6" descr="A table with text and images&#10;&#10;Description automatically generated with medium confidence">
            <a:extLst>
              <a:ext uri="{FF2B5EF4-FFF2-40B4-BE49-F238E27FC236}">
                <a16:creationId xmlns:a16="http://schemas.microsoft.com/office/drawing/2014/main" id="{EDC17AF1-141F-D7BB-0915-B43BF589C0DB}"/>
              </a:ext>
            </a:extLst>
          </p:cNvPr>
          <p:cNvPicPr>
            <a:picLocks noGrp="1" noChangeAspect="1"/>
          </p:cNvPicPr>
          <p:nvPr>
            <p:ph idx="1"/>
          </p:nvPr>
        </p:nvPicPr>
        <p:blipFill>
          <a:blip r:embed="rId5"/>
          <a:stretch>
            <a:fillRect/>
          </a:stretch>
        </p:blipFill>
        <p:spPr>
          <a:xfrm>
            <a:off x="2891017" y="2366542"/>
            <a:ext cx="6197564" cy="4311349"/>
          </a:xfrm>
        </p:spPr>
      </p:pic>
    </p:spTree>
    <p:extLst>
      <p:ext uri="{BB962C8B-B14F-4D97-AF65-F5344CB8AC3E}">
        <p14:creationId xmlns:p14="http://schemas.microsoft.com/office/powerpoint/2010/main" val="2498218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7E821-0A61-FB3E-2FD1-19E7335609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8B635A-18FD-3427-016B-200BFA31C141}"/>
              </a:ext>
            </a:extLst>
          </p:cNvPr>
          <p:cNvSpPr>
            <a:spLocks noGrp="1"/>
          </p:cNvSpPr>
          <p:nvPr>
            <p:ph type="title"/>
          </p:nvPr>
        </p:nvSpPr>
        <p:spPr>
          <a:xfrm>
            <a:off x="559208" y="945959"/>
            <a:ext cx="9970246" cy="706964"/>
          </a:xfrm>
        </p:spPr>
        <p:txBody>
          <a:bodyPr/>
          <a:lstStyle/>
          <a:p>
            <a:r>
              <a:rPr lang="en-US" dirty="0"/>
              <a:t>Supporting your child with reading at home</a:t>
            </a:r>
          </a:p>
        </p:txBody>
      </p:sp>
      <p:pic>
        <p:nvPicPr>
          <p:cNvPr id="6" name="Picture 5" descr="A close-up of a needle and a spool of thread&#10;&#10;Description automatically generated">
            <a:extLst>
              <a:ext uri="{FF2B5EF4-FFF2-40B4-BE49-F238E27FC236}">
                <a16:creationId xmlns:a16="http://schemas.microsoft.com/office/drawing/2014/main" id="{B00FC4EB-88A7-351D-F000-52C8B7E36CB7}"/>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1B47755D-1868-B625-6513-BA288D8505F3}"/>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10" name="Content Placeholder 2">
            <a:extLst>
              <a:ext uri="{FF2B5EF4-FFF2-40B4-BE49-F238E27FC236}">
                <a16:creationId xmlns:a16="http://schemas.microsoft.com/office/drawing/2014/main" id="{E9564E0B-9DBE-AC75-4783-064B36D80EE5}"/>
              </a:ext>
            </a:extLst>
          </p:cNvPr>
          <p:cNvSpPr txBox="1">
            <a:spLocks/>
          </p:cNvSpPr>
          <p:nvPr/>
        </p:nvSpPr>
        <p:spPr>
          <a:xfrm>
            <a:off x="1293499" y="2583489"/>
            <a:ext cx="9000428" cy="227945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cs typeface="Arial" panose="020B0604020202020204" pitchFamily="34" charset="0"/>
              </a:rPr>
              <a:t>Only 1 in 3 children are read a bedtime story at night.</a:t>
            </a:r>
          </a:p>
          <a:p>
            <a:r>
              <a:rPr lang="en-GB" sz="2000" dirty="0">
                <a:cs typeface="Arial" panose="020B0604020202020204" pitchFamily="34" charset="0"/>
              </a:rPr>
              <a:t>Reading a bedtime story every night to your child improves their outcomes.</a:t>
            </a:r>
          </a:p>
          <a:p>
            <a:r>
              <a:rPr lang="en-GB" sz="2000" dirty="0">
                <a:cs typeface="Arial" panose="020B0604020202020204" pitchFamily="34" charset="0"/>
              </a:rPr>
              <a:t>If your child views themselves as a ‘good reader’ when they leave Primary school, they are more likely to earn a higher salary in their 40s.</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3" name="Oval 2">
            <a:extLst>
              <a:ext uri="{FF2B5EF4-FFF2-40B4-BE49-F238E27FC236}">
                <a16:creationId xmlns:a16="http://schemas.microsoft.com/office/drawing/2014/main" id="{D39BA0F0-DACA-3439-F9B1-350212BBEB1A}"/>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266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28779-1834-1439-30C2-48134D8CEEF5}"/>
            </a:ext>
          </a:extLst>
        </p:cNvPr>
        <p:cNvGrpSpPr/>
        <p:nvPr/>
      </p:nvGrpSpPr>
      <p:grpSpPr>
        <a:xfrm>
          <a:off x="0" y="0"/>
          <a:ext cx="0" cy="0"/>
          <a:chOff x="0" y="0"/>
          <a:chExt cx="0" cy="0"/>
        </a:xfrm>
      </p:grpSpPr>
      <p:pic>
        <p:nvPicPr>
          <p:cNvPr id="6" name="Picture 5" descr="A close-up of a needle and a spool of thread&#10;&#10;Description automatically generated">
            <a:extLst>
              <a:ext uri="{FF2B5EF4-FFF2-40B4-BE49-F238E27FC236}">
                <a16:creationId xmlns:a16="http://schemas.microsoft.com/office/drawing/2014/main" id="{96B11343-598A-745C-72A3-5B2F0A17DF2C}"/>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0174F95B-80D2-D704-6EF3-0CA06630914C}"/>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10" name="Content Placeholder 2">
            <a:extLst>
              <a:ext uri="{FF2B5EF4-FFF2-40B4-BE49-F238E27FC236}">
                <a16:creationId xmlns:a16="http://schemas.microsoft.com/office/drawing/2014/main" id="{6601CC3A-BD89-7ED4-8340-B4ED07B90BD0}"/>
              </a:ext>
            </a:extLst>
          </p:cNvPr>
          <p:cNvSpPr txBox="1">
            <a:spLocks/>
          </p:cNvSpPr>
          <p:nvPr/>
        </p:nvSpPr>
        <p:spPr>
          <a:xfrm>
            <a:off x="1141838" y="2665204"/>
            <a:ext cx="9000428" cy="2279456"/>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cs typeface="Arial" panose="020B0604020202020204" pitchFamily="34" charset="0"/>
              </a:rPr>
              <a:t>Children are only reading from books that are entirely decodable.</a:t>
            </a:r>
          </a:p>
          <a:p>
            <a:r>
              <a:rPr lang="en-GB" sz="2000" dirty="0">
                <a:cs typeface="Arial" panose="020B0604020202020204" pitchFamily="34" charset="0"/>
              </a:rPr>
              <a:t>We only use pure sounds when decoding words (no ‘uh’ after the sound’</a:t>
            </a:r>
          </a:p>
          <a:p>
            <a:r>
              <a:rPr lang="en-GB" sz="2000" dirty="0">
                <a:cs typeface="Arial" panose="020B0604020202020204" pitchFamily="34" charset="0"/>
              </a:rPr>
              <a:t>We want them to practise there reading their book 4 times across the week working on these skills:</a:t>
            </a:r>
          </a:p>
          <a:p>
            <a:pPr>
              <a:buFontTx/>
              <a:buChar char="-"/>
            </a:pPr>
            <a:r>
              <a:rPr lang="en-GB" sz="2000" dirty="0">
                <a:cs typeface="Arial" panose="020B0604020202020204" pitchFamily="34" charset="0"/>
              </a:rPr>
              <a:t>Decode</a:t>
            </a:r>
          </a:p>
          <a:p>
            <a:pPr>
              <a:buFontTx/>
              <a:buChar char="-"/>
            </a:pPr>
            <a:r>
              <a:rPr lang="en-GB" sz="2000" dirty="0">
                <a:cs typeface="Arial" panose="020B0604020202020204" pitchFamily="34" charset="0"/>
              </a:rPr>
              <a:t>Fluency </a:t>
            </a:r>
          </a:p>
          <a:p>
            <a:pPr>
              <a:buFontTx/>
              <a:buChar char="-"/>
            </a:pPr>
            <a:r>
              <a:rPr lang="en-GB" sz="2000" dirty="0">
                <a:cs typeface="Arial" panose="020B0604020202020204" pitchFamily="34" charset="0"/>
              </a:rPr>
              <a:t>Expression </a:t>
            </a:r>
          </a:p>
          <a:p>
            <a:pPr>
              <a:buFontTx/>
              <a:buChar char="-"/>
            </a:pPr>
            <a:endParaRPr lang="en-GB"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322EFA14-E3D3-51F9-F0CF-219A0918929C}"/>
              </a:ext>
            </a:extLst>
          </p:cNvPr>
          <p:cNvSpPr>
            <a:spLocks noGrp="1"/>
          </p:cNvSpPr>
          <p:nvPr>
            <p:ph type="title"/>
          </p:nvPr>
        </p:nvSpPr>
        <p:spPr>
          <a:xfrm>
            <a:off x="559208" y="945959"/>
            <a:ext cx="9970246" cy="706964"/>
          </a:xfrm>
        </p:spPr>
        <p:txBody>
          <a:bodyPr/>
          <a:lstStyle/>
          <a:p>
            <a:r>
              <a:rPr lang="en-US" dirty="0"/>
              <a:t>Supporting your child with reading at home</a:t>
            </a:r>
          </a:p>
        </p:txBody>
      </p:sp>
      <p:sp>
        <p:nvSpPr>
          <p:cNvPr id="2" name="Oval 1">
            <a:extLst>
              <a:ext uri="{FF2B5EF4-FFF2-40B4-BE49-F238E27FC236}">
                <a16:creationId xmlns:a16="http://schemas.microsoft.com/office/drawing/2014/main" id="{931E89A8-A45C-CD73-6367-B61E2EB45BA6}"/>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031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F406A-CA3A-E4C7-0827-1990E4CD4043}"/>
            </a:ext>
          </a:extLst>
        </p:cNvPr>
        <p:cNvGrpSpPr/>
        <p:nvPr/>
      </p:nvGrpSpPr>
      <p:grpSpPr>
        <a:xfrm>
          <a:off x="0" y="0"/>
          <a:ext cx="0" cy="0"/>
          <a:chOff x="0" y="0"/>
          <a:chExt cx="0" cy="0"/>
        </a:xfrm>
      </p:grpSpPr>
      <p:pic>
        <p:nvPicPr>
          <p:cNvPr id="6" name="Picture 5" descr="A close-up of a needle and a spool of thread&#10;&#10;Description automatically generated">
            <a:extLst>
              <a:ext uri="{FF2B5EF4-FFF2-40B4-BE49-F238E27FC236}">
                <a16:creationId xmlns:a16="http://schemas.microsoft.com/office/drawing/2014/main" id="{B0D47B69-E9D0-C373-D490-68C757322C29}"/>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DA438CDE-FB87-5D6E-E787-C11C6A24453F}"/>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10" name="Content Placeholder 2">
            <a:extLst>
              <a:ext uri="{FF2B5EF4-FFF2-40B4-BE49-F238E27FC236}">
                <a16:creationId xmlns:a16="http://schemas.microsoft.com/office/drawing/2014/main" id="{1B93FF9C-1F03-3C0E-2B5A-5C04B9EE0743}"/>
              </a:ext>
            </a:extLst>
          </p:cNvPr>
          <p:cNvSpPr txBox="1">
            <a:spLocks/>
          </p:cNvSpPr>
          <p:nvPr/>
        </p:nvSpPr>
        <p:spPr>
          <a:xfrm>
            <a:off x="1044117" y="2526659"/>
            <a:ext cx="9000428" cy="2279456"/>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cs typeface="Arial" panose="020B0604020202020204" pitchFamily="34" charset="0"/>
              </a:rPr>
              <a:t>We want children to create a strong orthographic map. This means that they learn sounds spelt by the letters or groups of letters in each word.</a:t>
            </a:r>
          </a:p>
          <a:p>
            <a:r>
              <a:rPr lang="en-GB" sz="2000" dirty="0">
                <a:cs typeface="Arial" panose="020B0604020202020204" pitchFamily="34" charset="0"/>
              </a:rPr>
              <a:t>To read fluently, or well, we need a strong orthographic map.</a:t>
            </a:r>
          </a:p>
          <a:p>
            <a:r>
              <a:rPr lang="en-GB" sz="2000" dirty="0">
                <a:cs typeface="Arial" panose="020B0604020202020204" pitchFamily="34" charset="0"/>
              </a:rPr>
              <a:t>To consistently recognise that the &lt;</a:t>
            </a:r>
            <a:r>
              <a:rPr lang="en-GB" sz="2000" dirty="0" err="1">
                <a:cs typeface="Arial" panose="020B0604020202020204" pitchFamily="34" charset="0"/>
              </a:rPr>
              <a:t>ea</a:t>
            </a:r>
            <a:r>
              <a:rPr lang="en-GB" sz="2000" dirty="0">
                <a:cs typeface="Arial" panose="020B0604020202020204" pitchFamily="34" charset="0"/>
              </a:rPr>
              <a:t>&gt; in bread spells /e/ we need to read it at least 4 times. This means we need to read the word many times to build fluency for reading.</a:t>
            </a:r>
          </a:p>
          <a:p>
            <a:pPr>
              <a:buFontTx/>
              <a:buChar char="-"/>
            </a:pPr>
            <a:endParaRPr lang="en-GB"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740B6C37-2695-613E-D6D3-563C46CF4F5F}"/>
              </a:ext>
            </a:extLst>
          </p:cNvPr>
          <p:cNvSpPr>
            <a:spLocks noGrp="1"/>
          </p:cNvSpPr>
          <p:nvPr>
            <p:ph type="title"/>
          </p:nvPr>
        </p:nvSpPr>
        <p:spPr>
          <a:xfrm>
            <a:off x="559208" y="945959"/>
            <a:ext cx="9970246" cy="706964"/>
          </a:xfrm>
        </p:spPr>
        <p:txBody>
          <a:bodyPr/>
          <a:lstStyle/>
          <a:p>
            <a:r>
              <a:rPr lang="en-US" dirty="0"/>
              <a:t>Supporting your child with reading at home</a:t>
            </a:r>
          </a:p>
        </p:txBody>
      </p:sp>
      <p:sp>
        <p:nvSpPr>
          <p:cNvPr id="2" name="Oval 1">
            <a:extLst>
              <a:ext uri="{FF2B5EF4-FFF2-40B4-BE49-F238E27FC236}">
                <a16:creationId xmlns:a16="http://schemas.microsoft.com/office/drawing/2014/main" id="{B07CB2B9-A37E-DF13-A500-5B3ED931A210}"/>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8706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DC7E4-0DB8-306D-BE51-1E4A903FAB03}"/>
            </a:ext>
          </a:extLst>
        </p:cNvPr>
        <p:cNvGrpSpPr/>
        <p:nvPr/>
      </p:nvGrpSpPr>
      <p:grpSpPr>
        <a:xfrm>
          <a:off x="0" y="0"/>
          <a:ext cx="0" cy="0"/>
          <a:chOff x="0" y="0"/>
          <a:chExt cx="0" cy="0"/>
        </a:xfrm>
      </p:grpSpPr>
      <p:pic>
        <p:nvPicPr>
          <p:cNvPr id="6" name="Picture 5" descr="A close-up of a needle and a spool of thread&#10;&#10;Description automatically generated">
            <a:extLst>
              <a:ext uri="{FF2B5EF4-FFF2-40B4-BE49-F238E27FC236}">
                <a16:creationId xmlns:a16="http://schemas.microsoft.com/office/drawing/2014/main" id="{D8192C35-BDD4-611C-1D19-D8140CD1B83B}"/>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F58A0C32-2E7E-C28D-4865-BF727319000A}"/>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10" name="Content Placeholder 2">
            <a:extLst>
              <a:ext uri="{FF2B5EF4-FFF2-40B4-BE49-F238E27FC236}">
                <a16:creationId xmlns:a16="http://schemas.microsoft.com/office/drawing/2014/main" id="{3EA7E249-901B-B200-CF7D-E6AEDF688668}"/>
              </a:ext>
            </a:extLst>
          </p:cNvPr>
          <p:cNvSpPr txBox="1">
            <a:spLocks/>
          </p:cNvSpPr>
          <p:nvPr/>
        </p:nvSpPr>
        <p:spPr>
          <a:xfrm>
            <a:off x="1044116" y="2526659"/>
            <a:ext cx="9970245" cy="227945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cs typeface="Arial" panose="020B0604020202020204" pitchFamily="34" charset="0"/>
              </a:rPr>
              <a:t>We must use pure sounds when we are pronouncing the sounds and supporting children in reading words.</a:t>
            </a:r>
          </a:p>
          <a:p>
            <a:r>
              <a:rPr lang="en-GB" sz="2000" dirty="0">
                <a:cs typeface="Arial" panose="020B0604020202020204" pitchFamily="34" charset="0"/>
              </a:rPr>
              <a:t>If we mispronounce these sounds, we will make reading harder for our children.</a:t>
            </a:r>
          </a:p>
          <a:p>
            <a:r>
              <a:rPr lang="en-GB" sz="2000" dirty="0">
                <a:cs typeface="Arial" panose="020B0604020202020204" pitchFamily="34" charset="0"/>
              </a:rPr>
              <a:t>There are videos for this on our school website where you can hear the correct pronunciation of the sounds.</a:t>
            </a:r>
          </a:p>
          <a:p>
            <a:pPr>
              <a:buFontTx/>
              <a:buChar char="-"/>
            </a:pPr>
            <a:endParaRPr lang="en-GB"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53B07CCF-0206-63C7-E253-AEDF9AA4D3D2}"/>
              </a:ext>
            </a:extLst>
          </p:cNvPr>
          <p:cNvSpPr>
            <a:spLocks noGrp="1"/>
          </p:cNvSpPr>
          <p:nvPr>
            <p:ph type="title"/>
          </p:nvPr>
        </p:nvSpPr>
        <p:spPr>
          <a:xfrm>
            <a:off x="559208" y="945959"/>
            <a:ext cx="9970246" cy="706964"/>
          </a:xfrm>
        </p:spPr>
        <p:txBody>
          <a:bodyPr/>
          <a:lstStyle/>
          <a:p>
            <a:r>
              <a:rPr lang="en-US" dirty="0"/>
              <a:t>Pronouncing Pure Sounds</a:t>
            </a:r>
          </a:p>
        </p:txBody>
      </p:sp>
    </p:spTree>
    <p:extLst>
      <p:ext uri="{BB962C8B-B14F-4D97-AF65-F5344CB8AC3E}">
        <p14:creationId xmlns:p14="http://schemas.microsoft.com/office/powerpoint/2010/main" val="327639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282ED-88F5-E1B8-D0BF-254256F946CB}"/>
            </a:ext>
          </a:extLst>
        </p:cNvPr>
        <p:cNvGrpSpPr/>
        <p:nvPr/>
      </p:nvGrpSpPr>
      <p:grpSpPr>
        <a:xfrm>
          <a:off x="0" y="0"/>
          <a:ext cx="0" cy="0"/>
          <a:chOff x="0" y="0"/>
          <a:chExt cx="0" cy="0"/>
        </a:xfrm>
      </p:grpSpPr>
      <p:pic>
        <p:nvPicPr>
          <p:cNvPr id="6" name="Picture 5" descr="A close-up of a needle and a spool of thread&#10;&#10;Description automatically generated">
            <a:extLst>
              <a:ext uri="{FF2B5EF4-FFF2-40B4-BE49-F238E27FC236}">
                <a16:creationId xmlns:a16="http://schemas.microsoft.com/office/drawing/2014/main" id="{1D528722-CC4B-ADDF-36C2-81E5A2353E6A}"/>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F68900C2-8D4D-2395-D2E6-539565C38E6C}"/>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10" name="Content Placeholder 2">
            <a:extLst>
              <a:ext uri="{FF2B5EF4-FFF2-40B4-BE49-F238E27FC236}">
                <a16:creationId xmlns:a16="http://schemas.microsoft.com/office/drawing/2014/main" id="{FBC98966-0DC8-E004-1AE9-7B8A4E78112F}"/>
              </a:ext>
            </a:extLst>
          </p:cNvPr>
          <p:cNvSpPr txBox="1">
            <a:spLocks/>
          </p:cNvSpPr>
          <p:nvPr/>
        </p:nvSpPr>
        <p:spPr>
          <a:xfrm>
            <a:off x="1376647" y="3632585"/>
            <a:ext cx="9970245" cy="204207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cs typeface="Arial" panose="020B0604020202020204" pitchFamily="34" charset="0"/>
              </a:rPr>
              <a:t>You can use the spelling sequence with your children at home to support them with their writing.</a:t>
            </a:r>
          </a:p>
          <a:p>
            <a:r>
              <a:rPr lang="en-GB" sz="2000" dirty="0">
                <a:cs typeface="Arial" panose="020B0604020202020204" pitchFamily="34" charset="0"/>
              </a:rPr>
              <a:t>Let’s try this with the word: rain.</a:t>
            </a:r>
          </a:p>
          <a:p>
            <a:r>
              <a:rPr lang="en-GB" sz="2000" dirty="0">
                <a:cs typeface="Arial" panose="020B0604020202020204" pitchFamily="34" charset="0"/>
              </a:rPr>
              <a:t>We also practise saying our sentences before we write them to make sure we write the sentence we have planned and to ensure it makes sense!</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36862058-F229-4228-EA9D-EBC4AA9F0236}"/>
              </a:ext>
            </a:extLst>
          </p:cNvPr>
          <p:cNvSpPr>
            <a:spLocks noGrp="1"/>
          </p:cNvSpPr>
          <p:nvPr>
            <p:ph type="title"/>
          </p:nvPr>
        </p:nvSpPr>
        <p:spPr>
          <a:xfrm>
            <a:off x="559208" y="945959"/>
            <a:ext cx="9970246" cy="706964"/>
          </a:xfrm>
        </p:spPr>
        <p:txBody>
          <a:bodyPr/>
          <a:lstStyle/>
          <a:p>
            <a:r>
              <a:rPr lang="en-US" dirty="0"/>
              <a:t>Supporting your child with writing at home</a:t>
            </a:r>
          </a:p>
        </p:txBody>
      </p:sp>
      <p:pic>
        <p:nvPicPr>
          <p:cNvPr id="3" name="Picture 2">
            <a:extLst>
              <a:ext uri="{FF2B5EF4-FFF2-40B4-BE49-F238E27FC236}">
                <a16:creationId xmlns:a16="http://schemas.microsoft.com/office/drawing/2014/main" id="{A67D9F30-E83D-D465-FB92-5FEAEF6749AE}"/>
              </a:ext>
            </a:extLst>
          </p:cNvPr>
          <p:cNvPicPr>
            <a:picLocks noChangeAspect="1"/>
          </p:cNvPicPr>
          <p:nvPr/>
        </p:nvPicPr>
        <p:blipFill>
          <a:blip r:embed="rId5"/>
          <a:stretch>
            <a:fillRect/>
          </a:stretch>
        </p:blipFill>
        <p:spPr>
          <a:xfrm>
            <a:off x="1904423" y="2418339"/>
            <a:ext cx="7772400" cy="944132"/>
          </a:xfrm>
          <a:prstGeom prst="rect">
            <a:avLst/>
          </a:prstGeom>
        </p:spPr>
      </p:pic>
      <p:sp>
        <p:nvSpPr>
          <p:cNvPr id="2" name="Oval 1">
            <a:extLst>
              <a:ext uri="{FF2B5EF4-FFF2-40B4-BE49-F238E27FC236}">
                <a16:creationId xmlns:a16="http://schemas.microsoft.com/office/drawing/2014/main" id="{BB1E9C82-8BAE-64C3-5C78-944194D2BF81}"/>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9813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0FCC7-132C-7960-4D5B-7133994263A2}"/>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E6ED81C5-5BD7-1974-78EE-2FC3D082C019}"/>
              </a:ext>
            </a:extLst>
          </p:cNvPr>
          <p:cNvSpPr txBox="1">
            <a:spLocks/>
          </p:cNvSpPr>
          <p:nvPr/>
        </p:nvSpPr>
        <p:spPr>
          <a:xfrm>
            <a:off x="1194006" y="2524222"/>
            <a:ext cx="9030650" cy="3100724"/>
          </a:xfrm>
          <a:prstGeom prst="rect">
            <a:avLst/>
          </a:prstGeom>
        </p:spPr>
        <p:txBody>
          <a:bodyPr vert="horz" lIns="91440" tIns="45720" rIns="91440" bIns="45720" rtlCol="0">
            <a:normAutofit fontScale="77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900" dirty="0"/>
              <a:t>The Year 1 Phonics Screening Check is a national statutory check of your child’s ability to read words using phonics. </a:t>
            </a:r>
          </a:p>
          <a:p>
            <a:endParaRPr lang="en-GB" sz="2900" dirty="0"/>
          </a:p>
          <a:p>
            <a:r>
              <a:rPr lang="en-GB" sz="2900" b="1" dirty="0"/>
              <a:t>The phonics screening check can be taken at any time during the week commencing Monday 9th June 2025.</a:t>
            </a:r>
          </a:p>
          <a:p>
            <a:endParaRPr lang="en-GB" sz="2900" b="1" dirty="0"/>
          </a:p>
          <a:p>
            <a:r>
              <a:rPr lang="en-GB" sz="2900" dirty="0"/>
              <a:t>If a child is absent during that week, they may take the check when they return. Children will only attempt the phonics screening check once during the check window. </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DDBE2BF6-6329-3128-38C2-E7E0C40D2E93}"/>
              </a:ext>
            </a:extLst>
          </p:cNvPr>
          <p:cNvSpPr>
            <a:spLocks noGrp="1"/>
          </p:cNvSpPr>
          <p:nvPr>
            <p:ph type="title"/>
          </p:nvPr>
        </p:nvSpPr>
        <p:spPr>
          <a:xfrm>
            <a:off x="559208" y="945959"/>
            <a:ext cx="9970246" cy="706964"/>
          </a:xfrm>
        </p:spPr>
        <p:txBody>
          <a:bodyPr/>
          <a:lstStyle/>
          <a:p>
            <a:r>
              <a:rPr lang="en-US" dirty="0"/>
              <a:t>Year 1 Phonics Screening</a:t>
            </a:r>
          </a:p>
        </p:txBody>
      </p:sp>
      <p:sp>
        <p:nvSpPr>
          <p:cNvPr id="2" name="Oval 1">
            <a:extLst>
              <a:ext uri="{FF2B5EF4-FFF2-40B4-BE49-F238E27FC236}">
                <a16:creationId xmlns:a16="http://schemas.microsoft.com/office/drawing/2014/main" id="{04A98E9E-4398-0564-A053-1F766E005D63}"/>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7697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E4687-2B05-B667-D97A-59394A6491B2}"/>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AAAEDE41-1F0B-BFAA-528C-F207CD9942D3}"/>
              </a:ext>
            </a:extLst>
          </p:cNvPr>
          <p:cNvSpPr txBox="1">
            <a:spLocks/>
          </p:cNvSpPr>
          <p:nvPr/>
        </p:nvSpPr>
        <p:spPr>
          <a:xfrm>
            <a:off x="1194006" y="2524222"/>
            <a:ext cx="10125158" cy="2933956"/>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3200" dirty="0"/>
              <a:t>Almost all children who receive good teaching of phonics will learn the skills they need to tackle new words. They can then go on to read any kind of text fluently and confidently, and to read for enjoyment.</a:t>
            </a:r>
            <a:endParaRPr lang="en-GB" sz="2900" dirty="0"/>
          </a:p>
          <a:p>
            <a:r>
              <a:rPr lang="en-GB" sz="3200" dirty="0"/>
              <a:t>The phonics screening check is designed to confirm whether pupils have learnt phonic decoding to an appropriate standard. It will identify pupils who need extra help to improve their decoding skills. </a:t>
            </a:r>
          </a:p>
          <a:p>
            <a:endParaRPr lang="en-US" sz="2000" dirty="0">
              <a:cs typeface="Arial" panose="020B0604020202020204" pitchFamily="34" charset="0"/>
            </a:endParaRPr>
          </a:p>
          <a:p>
            <a:endParaRPr lang="en-US" sz="2000" dirty="0">
              <a:cs typeface="Arial" panose="020B0604020202020204" pitchFamily="34" charset="0"/>
            </a:endParaRPr>
          </a:p>
        </p:txBody>
      </p:sp>
      <p:sp>
        <p:nvSpPr>
          <p:cNvPr id="4" name="Title 1">
            <a:extLst>
              <a:ext uri="{FF2B5EF4-FFF2-40B4-BE49-F238E27FC236}">
                <a16:creationId xmlns:a16="http://schemas.microsoft.com/office/drawing/2014/main" id="{1B1E2972-E5F0-FD88-1312-252C6BE29527}"/>
              </a:ext>
            </a:extLst>
          </p:cNvPr>
          <p:cNvSpPr txBox="1">
            <a:spLocks/>
          </p:cNvSpPr>
          <p:nvPr/>
        </p:nvSpPr>
        <p:spPr bwMode="gray">
          <a:xfrm>
            <a:off x="905378" y="1046340"/>
            <a:ext cx="9970246" cy="70696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Why do we screen phonics?</a:t>
            </a:r>
            <a:endParaRPr lang="en-US" dirty="0"/>
          </a:p>
        </p:txBody>
      </p:sp>
      <p:sp>
        <p:nvSpPr>
          <p:cNvPr id="2" name="Oval 1">
            <a:extLst>
              <a:ext uri="{FF2B5EF4-FFF2-40B4-BE49-F238E27FC236}">
                <a16:creationId xmlns:a16="http://schemas.microsoft.com/office/drawing/2014/main" id="{697283AF-C976-E08D-1E22-E98E90949ADB}"/>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8536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281C7-3332-1173-43C5-E52AEFD90C9F}"/>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EC63AF82-4548-08CF-ED02-8DC46535EAD3}"/>
              </a:ext>
            </a:extLst>
          </p:cNvPr>
          <p:cNvSpPr txBox="1">
            <a:spLocks/>
          </p:cNvSpPr>
          <p:nvPr/>
        </p:nvSpPr>
        <p:spPr>
          <a:xfrm>
            <a:off x="750660" y="2454949"/>
            <a:ext cx="10443812" cy="3114578"/>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600" dirty="0"/>
              <a:t>Your child will sit with a teacher he or she knows and be asked to read 40 words aloud. </a:t>
            </a:r>
          </a:p>
          <a:p>
            <a:endParaRPr lang="en-GB" sz="2600" dirty="0"/>
          </a:p>
          <a:p>
            <a:r>
              <a:rPr lang="en-GB" sz="2600" dirty="0"/>
              <a:t>Your child may have read some of the words before, while others will be completely new. </a:t>
            </a:r>
          </a:p>
          <a:p>
            <a:pPr marL="0" indent="0">
              <a:buNone/>
            </a:pPr>
            <a:endParaRPr lang="en-GB" sz="2600" dirty="0"/>
          </a:p>
          <a:p>
            <a:r>
              <a:rPr lang="en-GB" sz="2600" dirty="0"/>
              <a:t>The check normally takes just a few minutes to complete but there is no time limit. If your child is struggling, the teacher will stop the check. The check is carefully designed not to be stressful for your child. </a:t>
            </a: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65293CB6-1F28-61B5-F953-3FD46717C736}"/>
              </a:ext>
            </a:extLst>
          </p:cNvPr>
          <p:cNvSpPr txBox="1">
            <a:spLocks/>
          </p:cNvSpPr>
          <p:nvPr/>
        </p:nvSpPr>
        <p:spPr bwMode="gray">
          <a:xfrm>
            <a:off x="653480" y="276578"/>
            <a:ext cx="9418774" cy="18908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What is the phonics screening check like?</a:t>
            </a:r>
            <a:endParaRPr lang="en-US" dirty="0"/>
          </a:p>
        </p:txBody>
      </p:sp>
      <p:sp>
        <p:nvSpPr>
          <p:cNvPr id="2" name="Oval 1">
            <a:extLst>
              <a:ext uri="{FF2B5EF4-FFF2-40B4-BE49-F238E27FC236}">
                <a16:creationId xmlns:a16="http://schemas.microsoft.com/office/drawing/2014/main" id="{14F60F91-CFF2-FCAE-7013-5AA90004AD11}"/>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62316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74746-F139-A737-69E7-92D8D2E7FCCB}"/>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090DA0C5-ECD7-B1F8-FE9D-F501A5741BF8}"/>
              </a:ext>
            </a:extLst>
          </p:cNvPr>
          <p:cNvSpPr txBox="1">
            <a:spLocks/>
          </p:cNvSpPr>
          <p:nvPr/>
        </p:nvSpPr>
        <p:spPr>
          <a:xfrm>
            <a:off x="750660" y="2454949"/>
            <a:ext cx="10443812" cy="311457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400" b="1" dirty="0"/>
              <a:t>Section 1</a:t>
            </a:r>
          </a:p>
          <a:p>
            <a:r>
              <a:rPr lang="en-GB" sz="2400" dirty="0"/>
              <a:t>The words in section 1 will have a variety of simple word structures using: single letters (a, b, c, d, e, f, g, h, I, j, k, l, m, n, o, p, q(u), r, s, t, u, v, w, x, y, z) some consonant digraphs (</a:t>
            </a:r>
            <a:r>
              <a:rPr lang="en-GB" sz="2400" dirty="0" err="1"/>
              <a:t>ch</a:t>
            </a:r>
            <a:r>
              <a:rPr lang="en-GB" sz="2400" dirty="0"/>
              <a:t>, ck, ff, </a:t>
            </a:r>
            <a:r>
              <a:rPr lang="en-GB" sz="2400" dirty="0" err="1"/>
              <a:t>ll</a:t>
            </a:r>
            <a:r>
              <a:rPr lang="en-GB" sz="2400" dirty="0"/>
              <a:t>, ng, </a:t>
            </a:r>
            <a:r>
              <a:rPr lang="en-GB" sz="2400" dirty="0" err="1"/>
              <a:t>sh</a:t>
            </a:r>
            <a:r>
              <a:rPr lang="en-GB" sz="2400" dirty="0"/>
              <a:t>, ss, </a:t>
            </a:r>
            <a:r>
              <a:rPr lang="en-GB" sz="2400" dirty="0" err="1"/>
              <a:t>th</a:t>
            </a:r>
            <a:r>
              <a:rPr lang="en-GB" sz="2400" dirty="0"/>
              <a:t>, </a:t>
            </a:r>
            <a:r>
              <a:rPr lang="en-GB" sz="2400" dirty="0" err="1"/>
              <a:t>zz</a:t>
            </a:r>
            <a:r>
              <a:rPr lang="en-GB" sz="2400" dirty="0"/>
              <a:t>) frequent and consistent vowel digraphs (</a:t>
            </a:r>
            <a:r>
              <a:rPr lang="en-GB" sz="2400" dirty="0" err="1"/>
              <a:t>ar</a:t>
            </a:r>
            <a:r>
              <a:rPr lang="en-GB" sz="2400" dirty="0"/>
              <a:t>, </a:t>
            </a:r>
            <a:r>
              <a:rPr lang="en-GB" sz="2400" dirty="0" err="1"/>
              <a:t>ee</a:t>
            </a:r>
            <a:r>
              <a:rPr lang="en-GB" sz="2400" dirty="0"/>
              <a:t>, oi, </a:t>
            </a:r>
            <a:r>
              <a:rPr lang="en-GB" sz="2400" dirty="0" err="1"/>
              <a:t>oo,or</a:t>
            </a:r>
            <a:r>
              <a:rPr lang="en-GB" sz="2400" dirty="0"/>
              <a:t>) </a:t>
            </a:r>
            <a:endParaRPr lang="en-US" sz="24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2498B588-707D-97B2-AC60-E3CE3044DB49}"/>
              </a:ext>
            </a:extLst>
          </p:cNvPr>
          <p:cNvSpPr txBox="1">
            <a:spLocks/>
          </p:cNvSpPr>
          <p:nvPr/>
        </p:nvSpPr>
        <p:spPr bwMode="gray">
          <a:xfrm>
            <a:off x="653480" y="343061"/>
            <a:ext cx="10540992" cy="18908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What sounds does the phonics screening check contain?</a:t>
            </a:r>
            <a:endParaRPr lang="en-US" dirty="0"/>
          </a:p>
        </p:txBody>
      </p:sp>
      <p:pic>
        <p:nvPicPr>
          <p:cNvPr id="2" name="Picture 1">
            <a:extLst>
              <a:ext uri="{FF2B5EF4-FFF2-40B4-BE49-F238E27FC236}">
                <a16:creationId xmlns:a16="http://schemas.microsoft.com/office/drawing/2014/main" id="{7C0ACDC3-CE5F-FCB5-9B29-3AA1BE0D6808}"/>
              </a:ext>
            </a:extLst>
          </p:cNvPr>
          <p:cNvPicPr>
            <a:picLocks noChangeAspect="1"/>
          </p:cNvPicPr>
          <p:nvPr/>
        </p:nvPicPr>
        <p:blipFill>
          <a:blip r:embed="rId3"/>
          <a:stretch>
            <a:fillRect/>
          </a:stretch>
        </p:blipFill>
        <p:spPr>
          <a:xfrm>
            <a:off x="3350225" y="4650514"/>
            <a:ext cx="2429202" cy="1838025"/>
          </a:xfrm>
          <a:prstGeom prst="rect">
            <a:avLst/>
          </a:prstGeom>
        </p:spPr>
      </p:pic>
      <p:pic>
        <p:nvPicPr>
          <p:cNvPr id="3" name="Picture 2">
            <a:extLst>
              <a:ext uri="{FF2B5EF4-FFF2-40B4-BE49-F238E27FC236}">
                <a16:creationId xmlns:a16="http://schemas.microsoft.com/office/drawing/2014/main" id="{D14E65FD-B701-5275-4026-DFC16979DE25}"/>
              </a:ext>
            </a:extLst>
          </p:cNvPr>
          <p:cNvPicPr>
            <a:picLocks noChangeAspect="1"/>
          </p:cNvPicPr>
          <p:nvPr/>
        </p:nvPicPr>
        <p:blipFill>
          <a:blip r:embed="rId4"/>
          <a:stretch>
            <a:fillRect/>
          </a:stretch>
        </p:blipFill>
        <p:spPr>
          <a:xfrm>
            <a:off x="6096000" y="4650513"/>
            <a:ext cx="2407705" cy="1838025"/>
          </a:xfrm>
          <a:prstGeom prst="rect">
            <a:avLst/>
          </a:prstGeom>
        </p:spPr>
      </p:pic>
    </p:spTree>
    <p:extLst>
      <p:ext uri="{BB962C8B-B14F-4D97-AF65-F5344CB8AC3E}">
        <p14:creationId xmlns:p14="http://schemas.microsoft.com/office/powerpoint/2010/main" val="2516030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6B600-9E96-B005-47AF-D285CAFF2599}"/>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56797CF8-3115-F537-BBE5-BEBE5A01BCD5}"/>
              </a:ext>
            </a:extLst>
          </p:cNvPr>
          <p:cNvSpPr txBox="1">
            <a:spLocks/>
          </p:cNvSpPr>
          <p:nvPr/>
        </p:nvSpPr>
        <p:spPr>
          <a:xfrm>
            <a:off x="750660" y="2454949"/>
            <a:ext cx="10443812" cy="311457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400" b="1" dirty="0"/>
              <a:t>Section 2</a:t>
            </a:r>
          </a:p>
          <a:p>
            <a:r>
              <a:rPr lang="en-GB" sz="2400" dirty="0"/>
              <a:t>The words in section 2 will have a variety of more complex word structures with some: additional consonant digraphs (</a:t>
            </a:r>
            <a:r>
              <a:rPr lang="en-GB" sz="2400" dirty="0" err="1"/>
              <a:t>ph</a:t>
            </a:r>
            <a:r>
              <a:rPr lang="en-GB" sz="2400" dirty="0"/>
              <a:t>, </a:t>
            </a:r>
            <a:r>
              <a:rPr lang="en-GB" sz="2400" dirty="0" err="1"/>
              <a:t>wh</a:t>
            </a:r>
            <a:r>
              <a:rPr lang="en-GB" sz="2400" dirty="0"/>
              <a:t>) </a:t>
            </a:r>
          </a:p>
          <a:p>
            <a:r>
              <a:rPr lang="en-GB" sz="2400" dirty="0"/>
              <a:t>less frequent and consistent vowel digraphs, including split digraphs (a-e, ai, au, aw, ay, </a:t>
            </a:r>
            <a:r>
              <a:rPr lang="en-GB" sz="2400" dirty="0" err="1"/>
              <a:t>ea</a:t>
            </a:r>
            <a:r>
              <a:rPr lang="en-GB" sz="2400" dirty="0"/>
              <a:t>, e-e, er, </a:t>
            </a:r>
            <a:r>
              <a:rPr lang="en-GB" sz="2400" dirty="0" err="1"/>
              <a:t>ew</a:t>
            </a:r>
            <a:r>
              <a:rPr lang="en-GB" sz="2400" dirty="0"/>
              <a:t>, </a:t>
            </a:r>
            <a:r>
              <a:rPr lang="en-GB" sz="2400" dirty="0" err="1"/>
              <a:t>i</a:t>
            </a:r>
            <a:r>
              <a:rPr lang="en-GB" sz="2400" dirty="0"/>
              <a:t>-e, </a:t>
            </a:r>
            <a:r>
              <a:rPr lang="en-GB" sz="2400" dirty="0" err="1"/>
              <a:t>ie</a:t>
            </a:r>
            <a:r>
              <a:rPr lang="en-GB" sz="2400" dirty="0"/>
              <a:t>, </a:t>
            </a:r>
            <a:r>
              <a:rPr lang="en-GB" sz="2400" dirty="0" err="1"/>
              <a:t>ir</a:t>
            </a:r>
            <a:r>
              <a:rPr lang="en-GB" sz="2400" dirty="0"/>
              <a:t>, </a:t>
            </a:r>
            <a:r>
              <a:rPr lang="en-GB" sz="2400" dirty="0" err="1"/>
              <a:t>oa</a:t>
            </a:r>
            <a:r>
              <a:rPr lang="en-GB" sz="2400" dirty="0"/>
              <a:t>, o-e, </a:t>
            </a:r>
            <a:r>
              <a:rPr lang="en-GB" sz="2400" dirty="0" err="1"/>
              <a:t>ou</a:t>
            </a:r>
            <a:r>
              <a:rPr lang="en-GB" sz="2400" dirty="0"/>
              <a:t>, ow, oy, </a:t>
            </a:r>
            <a:r>
              <a:rPr lang="en-GB" sz="2400" dirty="0" err="1"/>
              <a:t>ue</a:t>
            </a:r>
            <a:r>
              <a:rPr lang="en-GB" sz="2400" dirty="0"/>
              <a:t>, u-e, </a:t>
            </a:r>
            <a:r>
              <a:rPr lang="en-GB" sz="2400" dirty="0" err="1"/>
              <a:t>ur</a:t>
            </a:r>
            <a:r>
              <a:rPr lang="en-GB" sz="2400" dirty="0"/>
              <a:t>) trigraphs (air, </a:t>
            </a:r>
            <a:r>
              <a:rPr lang="en-GB" sz="2400" dirty="0" err="1"/>
              <a:t>igh</a:t>
            </a:r>
            <a:r>
              <a:rPr lang="en-GB" sz="2400" dirty="0"/>
              <a:t>). </a:t>
            </a:r>
          </a:p>
          <a:p>
            <a:pPr marL="0" indent="0">
              <a:buFont typeface="Wingdings 3" charset="2"/>
              <a:buNone/>
            </a:pPr>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FAD45AE1-369A-1E0E-1F90-D26E7A98F559}"/>
              </a:ext>
            </a:extLst>
          </p:cNvPr>
          <p:cNvSpPr txBox="1">
            <a:spLocks/>
          </p:cNvSpPr>
          <p:nvPr/>
        </p:nvSpPr>
        <p:spPr bwMode="gray">
          <a:xfrm>
            <a:off x="653480" y="343061"/>
            <a:ext cx="10540992" cy="18908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What sounds does the phonics screening check contain?</a:t>
            </a:r>
            <a:endParaRPr lang="en-US" dirty="0"/>
          </a:p>
        </p:txBody>
      </p:sp>
      <p:pic>
        <p:nvPicPr>
          <p:cNvPr id="5" name="Picture 4">
            <a:extLst>
              <a:ext uri="{FF2B5EF4-FFF2-40B4-BE49-F238E27FC236}">
                <a16:creationId xmlns:a16="http://schemas.microsoft.com/office/drawing/2014/main" id="{4B6C21BD-2B60-84C8-DC55-069AFD3DF4E4}"/>
              </a:ext>
            </a:extLst>
          </p:cNvPr>
          <p:cNvPicPr>
            <a:picLocks noChangeAspect="1"/>
          </p:cNvPicPr>
          <p:nvPr/>
        </p:nvPicPr>
        <p:blipFill>
          <a:blip r:embed="rId3"/>
          <a:stretch>
            <a:fillRect/>
          </a:stretch>
        </p:blipFill>
        <p:spPr>
          <a:xfrm>
            <a:off x="8139961" y="5008993"/>
            <a:ext cx="2047814" cy="1573488"/>
          </a:xfrm>
          <a:prstGeom prst="rect">
            <a:avLst/>
          </a:prstGeom>
        </p:spPr>
      </p:pic>
      <p:pic>
        <p:nvPicPr>
          <p:cNvPr id="7" name="Picture 6">
            <a:extLst>
              <a:ext uri="{FF2B5EF4-FFF2-40B4-BE49-F238E27FC236}">
                <a16:creationId xmlns:a16="http://schemas.microsoft.com/office/drawing/2014/main" id="{552652CA-1BAD-47A6-D4F5-39C8B7CBB9A2}"/>
              </a:ext>
            </a:extLst>
          </p:cNvPr>
          <p:cNvPicPr>
            <a:picLocks noChangeAspect="1"/>
          </p:cNvPicPr>
          <p:nvPr/>
        </p:nvPicPr>
        <p:blipFill>
          <a:blip r:embed="rId4"/>
          <a:stretch>
            <a:fillRect/>
          </a:stretch>
        </p:blipFill>
        <p:spPr>
          <a:xfrm>
            <a:off x="5775238" y="5008993"/>
            <a:ext cx="2047814" cy="1572429"/>
          </a:xfrm>
          <a:prstGeom prst="rect">
            <a:avLst/>
          </a:prstGeom>
        </p:spPr>
      </p:pic>
    </p:spTree>
    <p:extLst>
      <p:ext uri="{BB962C8B-B14F-4D97-AF65-F5344CB8AC3E}">
        <p14:creationId xmlns:p14="http://schemas.microsoft.com/office/powerpoint/2010/main" val="900604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B4FB2-95B8-441A-CB10-FAACD9B3E335}"/>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3997AA8F-8B8E-BE11-8940-3F9599687EC5}"/>
              </a:ext>
            </a:extLst>
          </p:cNvPr>
          <p:cNvSpPr txBox="1">
            <a:spLocks/>
          </p:cNvSpPr>
          <p:nvPr/>
        </p:nvSpPr>
        <p:spPr>
          <a:xfrm>
            <a:off x="750660" y="2454949"/>
            <a:ext cx="10443812" cy="2574251"/>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t>In addition to a range of real words, the Phonics Screening Check includes a number of pseudowords (non-words). To allow the child to identify the word as a non-real word it is presented with a picture of an alien.</a:t>
            </a:r>
          </a:p>
          <a:p>
            <a:r>
              <a:rPr lang="en-GB" sz="2000" dirty="0"/>
              <a:t>Non-words are included to check that the child is using phonics and not just using sight vocabulary to read the words. </a:t>
            </a:r>
          </a:p>
          <a:p>
            <a:r>
              <a:rPr lang="en-GB" sz="2000" dirty="0"/>
              <a:t>Some children can try to make a real word and this is why we frequently practice reading pseudowords so that the children become used to reading them.</a:t>
            </a:r>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2F956B7E-B869-0A78-E92B-B88C2B39A1FA}"/>
              </a:ext>
            </a:extLst>
          </p:cNvPr>
          <p:cNvSpPr txBox="1">
            <a:spLocks/>
          </p:cNvSpPr>
          <p:nvPr/>
        </p:nvSpPr>
        <p:spPr bwMode="gray">
          <a:xfrm>
            <a:off x="653480" y="343061"/>
            <a:ext cx="7105065" cy="18908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Real words and Pseudowords</a:t>
            </a:r>
            <a:endParaRPr lang="en-US" dirty="0"/>
          </a:p>
        </p:txBody>
      </p:sp>
      <p:pic>
        <p:nvPicPr>
          <p:cNvPr id="2" name="Picture 1">
            <a:extLst>
              <a:ext uri="{FF2B5EF4-FFF2-40B4-BE49-F238E27FC236}">
                <a16:creationId xmlns:a16="http://schemas.microsoft.com/office/drawing/2014/main" id="{744F30A0-CE5C-E7A9-7528-A7024D0E79EF}"/>
              </a:ext>
            </a:extLst>
          </p:cNvPr>
          <p:cNvPicPr>
            <a:picLocks noChangeAspect="1"/>
          </p:cNvPicPr>
          <p:nvPr/>
        </p:nvPicPr>
        <p:blipFill>
          <a:blip r:embed="rId3"/>
          <a:stretch>
            <a:fillRect/>
          </a:stretch>
        </p:blipFill>
        <p:spPr>
          <a:xfrm>
            <a:off x="10657801" y="5246262"/>
            <a:ext cx="918982" cy="1325455"/>
          </a:xfrm>
          <a:prstGeom prst="rect">
            <a:avLst/>
          </a:prstGeom>
        </p:spPr>
      </p:pic>
      <p:pic>
        <p:nvPicPr>
          <p:cNvPr id="9" name="Picture 8">
            <a:extLst>
              <a:ext uri="{FF2B5EF4-FFF2-40B4-BE49-F238E27FC236}">
                <a16:creationId xmlns:a16="http://schemas.microsoft.com/office/drawing/2014/main" id="{CC54A265-6834-1091-2F5E-11412DF71C5D}"/>
              </a:ext>
            </a:extLst>
          </p:cNvPr>
          <p:cNvPicPr>
            <a:picLocks noChangeAspect="1"/>
          </p:cNvPicPr>
          <p:nvPr/>
        </p:nvPicPr>
        <p:blipFill>
          <a:blip r:embed="rId4"/>
          <a:stretch>
            <a:fillRect/>
          </a:stretch>
        </p:blipFill>
        <p:spPr>
          <a:xfrm>
            <a:off x="8753980" y="5284165"/>
            <a:ext cx="1246946" cy="1246946"/>
          </a:xfrm>
          <a:prstGeom prst="rect">
            <a:avLst/>
          </a:prstGeom>
        </p:spPr>
      </p:pic>
      <p:pic>
        <p:nvPicPr>
          <p:cNvPr id="11" name="Picture 10">
            <a:extLst>
              <a:ext uri="{FF2B5EF4-FFF2-40B4-BE49-F238E27FC236}">
                <a16:creationId xmlns:a16="http://schemas.microsoft.com/office/drawing/2014/main" id="{26455E6A-AAC0-CC2B-E7ED-022EDB1D9018}"/>
              </a:ext>
            </a:extLst>
          </p:cNvPr>
          <p:cNvPicPr>
            <a:picLocks noChangeAspect="1"/>
          </p:cNvPicPr>
          <p:nvPr/>
        </p:nvPicPr>
        <p:blipFill>
          <a:blip r:embed="rId5"/>
          <a:stretch>
            <a:fillRect/>
          </a:stretch>
        </p:blipFill>
        <p:spPr>
          <a:xfrm>
            <a:off x="6877640" y="5272217"/>
            <a:ext cx="1127497" cy="1325455"/>
          </a:xfrm>
          <a:prstGeom prst="rect">
            <a:avLst/>
          </a:prstGeom>
        </p:spPr>
      </p:pic>
      <p:pic>
        <p:nvPicPr>
          <p:cNvPr id="12" name="Picture 11">
            <a:extLst>
              <a:ext uri="{FF2B5EF4-FFF2-40B4-BE49-F238E27FC236}">
                <a16:creationId xmlns:a16="http://schemas.microsoft.com/office/drawing/2014/main" id="{DC261329-6287-327B-78C3-E3274922C0F1}"/>
              </a:ext>
            </a:extLst>
          </p:cNvPr>
          <p:cNvPicPr>
            <a:picLocks noChangeAspect="1"/>
          </p:cNvPicPr>
          <p:nvPr/>
        </p:nvPicPr>
        <p:blipFill>
          <a:blip r:embed="rId6"/>
          <a:stretch>
            <a:fillRect/>
          </a:stretch>
        </p:blipFill>
        <p:spPr>
          <a:xfrm>
            <a:off x="5179409" y="5300337"/>
            <a:ext cx="999774" cy="1214602"/>
          </a:xfrm>
          <a:prstGeom prst="rect">
            <a:avLst/>
          </a:prstGeom>
        </p:spPr>
      </p:pic>
      <p:pic>
        <p:nvPicPr>
          <p:cNvPr id="13" name="Picture 12">
            <a:extLst>
              <a:ext uri="{FF2B5EF4-FFF2-40B4-BE49-F238E27FC236}">
                <a16:creationId xmlns:a16="http://schemas.microsoft.com/office/drawing/2014/main" id="{152A8330-8A04-E8D7-6796-8C3E5FDA4351}"/>
              </a:ext>
            </a:extLst>
          </p:cNvPr>
          <p:cNvPicPr>
            <a:picLocks noChangeAspect="1"/>
          </p:cNvPicPr>
          <p:nvPr/>
        </p:nvPicPr>
        <p:blipFill>
          <a:blip r:embed="rId7"/>
          <a:stretch>
            <a:fillRect/>
          </a:stretch>
        </p:blipFill>
        <p:spPr>
          <a:xfrm>
            <a:off x="3353455" y="5202614"/>
            <a:ext cx="1127497" cy="1369103"/>
          </a:xfrm>
          <a:prstGeom prst="rect">
            <a:avLst/>
          </a:prstGeom>
        </p:spPr>
      </p:pic>
      <p:pic>
        <p:nvPicPr>
          <p:cNvPr id="14" name="Picture 13">
            <a:extLst>
              <a:ext uri="{FF2B5EF4-FFF2-40B4-BE49-F238E27FC236}">
                <a16:creationId xmlns:a16="http://schemas.microsoft.com/office/drawing/2014/main" id="{160ED53A-2B8D-C9F2-DBBF-374EF48F3A4C}"/>
              </a:ext>
            </a:extLst>
          </p:cNvPr>
          <p:cNvPicPr>
            <a:picLocks noChangeAspect="1"/>
          </p:cNvPicPr>
          <p:nvPr/>
        </p:nvPicPr>
        <p:blipFill>
          <a:blip r:embed="rId8"/>
          <a:stretch>
            <a:fillRect/>
          </a:stretch>
        </p:blipFill>
        <p:spPr>
          <a:xfrm>
            <a:off x="1074708" y="5272217"/>
            <a:ext cx="1629344" cy="1214602"/>
          </a:xfrm>
          <a:prstGeom prst="rect">
            <a:avLst/>
          </a:prstGeom>
        </p:spPr>
      </p:pic>
    </p:spTree>
    <p:extLst>
      <p:ext uri="{BB962C8B-B14F-4D97-AF65-F5344CB8AC3E}">
        <p14:creationId xmlns:p14="http://schemas.microsoft.com/office/powerpoint/2010/main" val="3416622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A7D19-BC1E-9D02-BE95-ABE371F81DAC}"/>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305EEA2C-B179-4A95-4B08-4C9CFEC4047F}"/>
              </a:ext>
            </a:extLst>
          </p:cNvPr>
          <p:cNvSpPr txBox="1">
            <a:spLocks/>
          </p:cNvSpPr>
          <p:nvPr/>
        </p:nvSpPr>
        <p:spPr>
          <a:xfrm>
            <a:off x="750660" y="2454949"/>
            <a:ext cx="8975231" cy="5930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altLang="en-US" sz="2000" dirty="0">
                <a:solidFill>
                  <a:schemeClr val="tx1"/>
                </a:solidFill>
                <a:latin typeface="+mj-lt"/>
              </a:rPr>
              <a:t>This is an example the way that the real words are presented.</a:t>
            </a:r>
          </a:p>
          <a:p>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76A227A4-96C2-0546-B295-40C9C002972E}"/>
              </a:ext>
            </a:extLst>
          </p:cNvPr>
          <p:cNvSpPr txBox="1">
            <a:spLocks/>
          </p:cNvSpPr>
          <p:nvPr/>
        </p:nvSpPr>
        <p:spPr bwMode="gray">
          <a:xfrm>
            <a:off x="556498" y="695422"/>
            <a:ext cx="4348011" cy="945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Real words cards</a:t>
            </a:r>
            <a:endParaRPr lang="en-US" dirty="0"/>
          </a:p>
        </p:txBody>
      </p:sp>
      <p:pic>
        <p:nvPicPr>
          <p:cNvPr id="3" name="Picture 2">
            <a:extLst>
              <a:ext uri="{FF2B5EF4-FFF2-40B4-BE49-F238E27FC236}">
                <a16:creationId xmlns:a16="http://schemas.microsoft.com/office/drawing/2014/main" id="{C91EEA40-E6B4-4FB7-66FE-23D70D189695}"/>
              </a:ext>
            </a:extLst>
          </p:cNvPr>
          <p:cNvPicPr>
            <a:picLocks noChangeAspect="1"/>
          </p:cNvPicPr>
          <p:nvPr/>
        </p:nvPicPr>
        <p:blipFill>
          <a:blip r:embed="rId3"/>
          <a:stretch>
            <a:fillRect/>
          </a:stretch>
        </p:blipFill>
        <p:spPr>
          <a:xfrm>
            <a:off x="750660" y="3429000"/>
            <a:ext cx="5050221" cy="1947619"/>
          </a:xfrm>
          <a:prstGeom prst="rect">
            <a:avLst/>
          </a:prstGeom>
        </p:spPr>
      </p:pic>
      <p:pic>
        <p:nvPicPr>
          <p:cNvPr id="5" name="Picture 4">
            <a:extLst>
              <a:ext uri="{FF2B5EF4-FFF2-40B4-BE49-F238E27FC236}">
                <a16:creationId xmlns:a16="http://schemas.microsoft.com/office/drawing/2014/main" id="{2EF26534-3EAD-459A-E2EB-D8093626EABB}"/>
              </a:ext>
            </a:extLst>
          </p:cNvPr>
          <p:cNvPicPr>
            <a:picLocks noChangeAspect="1"/>
          </p:cNvPicPr>
          <p:nvPr/>
        </p:nvPicPr>
        <p:blipFill>
          <a:blip r:embed="rId4"/>
          <a:stretch>
            <a:fillRect/>
          </a:stretch>
        </p:blipFill>
        <p:spPr>
          <a:xfrm>
            <a:off x="6096000" y="3439317"/>
            <a:ext cx="5150945" cy="1937302"/>
          </a:xfrm>
          <a:prstGeom prst="rect">
            <a:avLst/>
          </a:prstGeom>
        </p:spPr>
      </p:pic>
    </p:spTree>
    <p:extLst>
      <p:ext uri="{BB962C8B-B14F-4D97-AF65-F5344CB8AC3E}">
        <p14:creationId xmlns:p14="http://schemas.microsoft.com/office/powerpoint/2010/main" val="2405909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5DBF2-76F8-60E6-00C6-5F3686286AED}"/>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7E525583-9690-E2BE-5761-E37E247882E6}"/>
              </a:ext>
            </a:extLst>
          </p:cNvPr>
          <p:cNvSpPr txBox="1">
            <a:spLocks/>
          </p:cNvSpPr>
          <p:nvPr/>
        </p:nvSpPr>
        <p:spPr>
          <a:xfrm>
            <a:off x="750660" y="2454949"/>
            <a:ext cx="8975231" cy="5930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000" dirty="0"/>
              <a:t>This is an example the way that the pseudowords are presented. </a:t>
            </a:r>
          </a:p>
          <a:p>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C02EBCE4-7C49-EFCC-C81B-8FC2F9CABD02}"/>
              </a:ext>
            </a:extLst>
          </p:cNvPr>
          <p:cNvSpPr txBox="1">
            <a:spLocks/>
          </p:cNvSpPr>
          <p:nvPr/>
        </p:nvSpPr>
        <p:spPr bwMode="gray">
          <a:xfrm>
            <a:off x="653480" y="343061"/>
            <a:ext cx="4680520" cy="18908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err="1"/>
              <a:t>Psuedoword</a:t>
            </a:r>
            <a:r>
              <a:rPr lang="en-GB" dirty="0"/>
              <a:t> cards</a:t>
            </a:r>
            <a:endParaRPr lang="en-US" dirty="0"/>
          </a:p>
        </p:txBody>
      </p:sp>
      <p:pic>
        <p:nvPicPr>
          <p:cNvPr id="2" name="Picture 1">
            <a:extLst>
              <a:ext uri="{FF2B5EF4-FFF2-40B4-BE49-F238E27FC236}">
                <a16:creationId xmlns:a16="http://schemas.microsoft.com/office/drawing/2014/main" id="{00AB6136-DFAA-0AA1-24A3-7E2C4FB1F93E}"/>
              </a:ext>
            </a:extLst>
          </p:cNvPr>
          <p:cNvPicPr>
            <a:picLocks noChangeAspect="1"/>
          </p:cNvPicPr>
          <p:nvPr/>
        </p:nvPicPr>
        <p:blipFill>
          <a:blip r:embed="rId3"/>
          <a:stretch>
            <a:fillRect/>
          </a:stretch>
        </p:blipFill>
        <p:spPr>
          <a:xfrm>
            <a:off x="1014573" y="3429000"/>
            <a:ext cx="4945889" cy="1898868"/>
          </a:xfrm>
          <a:prstGeom prst="rect">
            <a:avLst/>
          </a:prstGeom>
        </p:spPr>
      </p:pic>
      <p:pic>
        <p:nvPicPr>
          <p:cNvPr id="6" name="Picture 5">
            <a:extLst>
              <a:ext uri="{FF2B5EF4-FFF2-40B4-BE49-F238E27FC236}">
                <a16:creationId xmlns:a16="http://schemas.microsoft.com/office/drawing/2014/main" id="{575A3309-4F7D-391B-9F59-36E64E3595A6}"/>
              </a:ext>
            </a:extLst>
          </p:cNvPr>
          <p:cNvPicPr>
            <a:picLocks noChangeAspect="1"/>
          </p:cNvPicPr>
          <p:nvPr/>
        </p:nvPicPr>
        <p:blipFill>
          <a:blip r:embed="rId4"/>
          <a:stretch>
            <a:fillRect/>
          </a:stretch>
        </p:blipFill>
        <p:spPr>
          <a:xfrm>
            <a:off x="6294806" y="3429000"/>
            <a:ext cx="4974812" cy="1898868"/>
          </a:xfrm>
          <a:prstGeom prst="rect">
            <a:avLst/>
          </a:prstGeom>
        </p:spPr>
      </p:pic>
    </p:spTree>
    <p:extLst>
      <p:ext uri="{BB962C8B-B14F-4D97-AF65-F5344CB8AC3E}">
        <p14:creationId xmlns:p14="http://schemas.microsoft.com/office/powerpoint/2010/main" val="1420000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E00E2-410D-E79B-786F-9E24301BEFB6}"/>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259DF1D5-5871-3C0A-4109-5ED841B15F34}"/>
              </a:ext>
            </a:extLst>
          </p:cNvPr>
          <p:cNvSpPr txBox="1">
            <a:spLocks/>
          </p:cNvSpPr>
          <p:nvPr/>
        </p:nvSpPr>
        <p:spPr>
          <a:xfrm>
            <a:off x="653478" y="2565786"/>
            <a:ext cx="10721103" cy="258810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600" dirty="0"/>
              <a:t>Headteachers must report whether or not a child has met the standard by the end of the Summer term. </a:t>
            </a:r>
          </a:p>
          <a:p>
            <a:r>
              <a:rPr lang="en-GB" sz="2600" dirty="0"/>
              <a:t>If your child fails to achieve the standard to pass the phonics screening check they will continue to receive support in phonics and will retake the check after 12 months in Year 2 </a:t>
            </a:r>
          </a:p>
          <a:p>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B3D69049-529E-E9D5-C1E2-933D76432072}"/>
              </a:ext>
            </a:extLst>
          </p:cNvPr>
          <p:cNvSpPr txBox="1">
            <a:spLocks/>
          </p:cNvSpPr>
          <p:nvPr/>
        </p:nvSpPr>
        <p:spPr bwMode="gray">
          <a:xfrm>
            <a:off x="653479" y="343061"/>
            <a:ext cx="8490521" cy="1707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Phonics Screening Reporting</a:t>
            </a:r>
            <a:endParaRPr lang="en-US" dirty="0"/>
          </a:p>
        </p:txBody>
      </p:sp>
      <p:sp>
        <p:nvSpPr>
          <p:cNvPr id="2" name="Oval 1">
            <a:extLst>
              <a:ext uri="{FF2B5EF4-FFF2-40B4-BE49-F238E27FC236}">
                <a16:creationId xmlns:a16="http://schemas.microsoft.com/office/drawing/2014/main" id="{94C9A72D-0D17-3459-E2B9-D97485B85EAF}"/>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8609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04BF5-E85F-57AA-251B-86EE51DB599E}"/>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828AAD07-262C-5A7A-D1E6-ACB48CE8236E}"/>
              </a:ext>
            </a:extLst>
          </p:cNvPr>
          <p:cNvSpPr txBox="1">
            <a:spLocks/>
          </p:cNvSpPr>
          <p:nvPr/>
        </p:nvSpPr>
        <p:spPr>
          <a:xfrm>
            <a:off x="653479" y="2565785"/>
            <a:ext cx="10485376" cy="216916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400" dirty="0"/>
              <a:t>Read their decodable books with them 4 times a week.</a:t>
            </a:r>
          </a:p>
          <a:p>
            <a:r>
              <a:rPr lang="en-GB" sz="2400" dirty="0"/>
              <a:t>Complete the phonics practise uploaded onto Class Dojo each week. This will either mirror their phonics learning for the week or review previous learning. This is important because it will consolidate their learning and ensure they retain all sounds.</a:t>
            </a:r>
          </a:p>
          <a:p>
            <a:endParaRPr lang="en-US" sz="2000" b="1" dirty="0">
              <a:cs typeface="Arial" panose="020B0604020202020204" pitchFamily="34" charset="0"/>
            </a:endParaRPr>
          </a:p>
        </p:txBody>
      </p:sp>
      <p:sp>
        <p:nvSpPr>
          <p:cNvPr id="4" name="Title 1">
            <a:extLst>
              <a:ext uri="{FF2B5EF4-FFF2-40B4-BE49-F238E27FC236}">
                <a16:creationId xmlns:a16="http://schemas.microsoft.com/office/drawing/2014/main" id="{8BE316D8-1111-B65B-3829-906DC501632B}"/>
              </a:ext>
            </a:extLst>
          </p:cNvPr>
          <p:cNvSpPr txBox="1">
            <a:spLocks/>
          </p:cNvSpPr>
          <p:nvPr/>
        </p:nvSpPr>
        <p:spPr bwMode="gray">
          <a:xfrm>
            <a:off x="653479" y="343061"/>
            <a:ext cx="9598885" cy="18908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How can you support your child at home?</a:t>
            </a:r>
            <a:endParaRPr lang="en-US" dirty="0"/>
          </a:p>
        </p:txBody>
      </p:sp>
      <p:sp>
        <p:nvSpPr>
          <p:cNvPr id="2" name="Oval 1">
            <a:extLst>
              <a:ext uri="{FF2B5EF4-FFF2-40B4-BE49-F238E27FC236}">
                <a16:creationId xmlns:a16="http://schemas.microsoft.com/office/drawing/2014/main" id="{2CA31357-F5D0-7C03-9D4D-B4CC74E434DF}"/>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59867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81435-E6C1-8EF1-E9B1-827EA56C993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8AA88CFA-66BB-7A02-988B-A2589CF337BE}"/>
              </a:ext>
            </a:extLst>
          </p:cNvPr>
          <p:cNvSpPr txBox="1">
            <a:spLocks/>
          </p:cNvSpPr>
          <p:nvPr/>
        </p:nvSpPr>
        <p:spPr bwMode="gray">
          <a:xfrm>
            <a:off x="4809844" y="426188"/>
            <a:ext cx="3890812" cy="1707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Questions</a:t>
            </a:r>
            <a:endParaRPr lang="en-US" dirty="0"/>
          </a:p>
        </p:txBody>
      </p:sp>
    </p:spTree>
    <p:extLst>
      <p:ext uri="{BB962C8B-B14F-4D97-AF65-F5344CB8AC3E}">
        <p14:creationId xmlns:p14="http://schemas.microsoft.com/office/powerpoint/2010/main" val="8428248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F9B1335ED25E4C847A084F9C3E348D" ma:contentTypeVersion="18" ma:contentTypeDescription="Create a new document." ma:contentTypeScope="" ma:versionID="4f047a328820ccabaeb63ada978e405a">
  <xsd:schema xmlns:xsd="http://www.w3.org/2001/XMLSchema" xmlns:xs="http://www.w3.org/2001/XMLSchema" xmlns:p="http://schemas.microsoft.com/office/2006/metadata/properties" xmlns:ns2="ba7a2fc4-f97a-466f-aca8-12f03ccc6b98" xmlns:ns3="7b018478-3902-4892-917b-3bd8213c7091" targetNamespace="http://schemas.microsoft.com/office/2006/metadata/properties" ma:root="true" ma:fieldsID="2d9fd97897d5859a47de285e350212f1" ns2:_="" ns3:_="">
    <xsd:import namespace="ba7a2fc4-f97a-466f-aca8-12f03ccc6b98"/>
    <xsd:import namespace="7b018478-3902-4892-917b-3bd8213c7091"/>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7a2fc4-f97a-466f-aca8-12f03ccc6b9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3627e3e-95a2-40dd-b39b-cc859bd53a52}" ma:internalName="TaxCatchAll" ma:showField="CatchAllData" ma:web="ba7a2fc4-f97a-466f-aca8-12f03ccc6b9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b018478-3902-4892-917b-3bd8213c7091"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07d03fb-8ed5-4da1-948e-dd2af99640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037A32A-BB7F-4339-9A80-572C1CBC464D}"/>
</file>

<file path=customXml/itemProps2.xml><?xml version="1.0" encoding="utf-8"?>
<ds:datastoreItem xmlns:ds="http://schemas.openxmlformats.org/officeDocument/2006/customXml" ds:itemID="{5E5396C9-E0FE-420D-B3D6-7B0FEF2DC67D}"/>
</file>

<file path=docProps/app.xml><?xml version="1.0" encoding="utf-8"?>
<Properties xmlns="http://schemas.openxmlformats.org/officeDocument/2006/extended-properties" xmlns:vt="http://schemas.openxmlformats.org/officeDocument/2006/docPropsVTypes">
  <Template>Ion Boardroom</Template>
  <TotalTime>644</TotalTime>
  <Words>1519</Words>
  <Application>Microsoft Macintosh PowerPoint</Application>
  <PresentationFormat>Widescreen</PresentationFormat>
  <Paragraphs>165</Paragraphs>
  <Slides>25</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Aptos</vt:lpstr>
      <vt:lpstr>Arial</vt:lpstr>
      <vt:lpstr>Century Gothic</vt:lpstr>
      <vt:lpstr>Wingdings 3</vt:lpstr>
      <vt:lpstr>Ion Boardroom</vt:lpstr>
      <vt:lpstr>PowerPoint Presentation</vt:lpstr>
      <vt:lpstr>What are we going to cover?</vt:lpstr>
      <vt:lpstr>What is phonics?</vt:lpstr>
      <vt:lpstr>What is phonics?</vt:lpstr>
      <vt:lpstr>What is ELS?</vt:lpstr>
      <vt:lpstr>How do we teach phonics?</vt:lpstr>
      <vt:lpstr>How do we teach phonics?</vt:lpstr>
      <vt:lpstr>ELS Progression</vt:lpstr>
      <vt:lpstr>ELS Progression</vt:lpstr>
      <vt:lpstr>Supporting your child with reading at home</vt:lpstr>
      <vt:lpstr>Supporting your child with reading at home</vt:lpstr>
      <vt:lpstr>Supporting your child with reading at home</vt:lpstr>
      <vt:lpstr>Pronouncing Pure Sounds</vt:lpstr>
      <vt:lpstr>Supporting your child with writing at home</vt:lpstr>
      <vt:lpstr>Year 1 Phonics Screening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 Penrose</dc:creator>
  <cp:lastModifiedBy>Elizabeth Penrose</cp:lastModifiedBy>
  <cp:revision>8</cp:revision>
  <dcterms:created xsi:type="dcterms:W3CDTF">2024-09-10T12:59:24Z</dcterms:created>
  <dcterms:modified xsi:type="dcterms:W3CDTF">2024-09-16T11:55:01Z</dcterms:modified>
</cp:coreProperties>
</file>